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4" r:id="rId4"/>
  </p:sldMasterIdLst>
  <p:notesMasterIdLst>
    <p:notesMasterId r:id="rId16"/>
  </p:notesMasterIdLst>
  <p:handoutMasterIdLst>
    <p:handoutMasterId r:id="rId17"/>
  </p:handoutMasterIdLst>
  <p:sldIdLst>
    <p:sldId id="303" r:id="rId5"/>
    <p:sldId id="307" r:id="rId6"/>
    <p:sldId id="299" r:id="rId7"/>
    <p:sldId id="301" r:id="rId8"/>
    <p:sldId id="319" r:id="rId9"/>
    <p:sldId id="322" r:id="rId10"/>
    <p:sldId id="321" r:id="rId11"/>
    <p:sldId id="320" r:id="rId12"/>
    <p:sldId id="315" r:id="rId13"/>
    <p:sldId id="312" r:id="rId14"/>
    <p:sldId id="318" r:id="rId1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uma, Noortje (L.L.A.)" initials="BN(" lastIdx="1" clrIdx="0">
    <p:extLst>
      <p:ext uri="{19B8F6BF-5375-455C-9EA6-DF929625EA0E}">
        <p15:presenceInfo xmlns:p15="http://schemas.microsoft.com/office/powerpoint/2012/main" userId="Bouma, Noortje (L.L.A.)" providerId="Non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 id="3" name="Lieske Zonderland" initials="LZ" lastIdx="1" clrIdx="2">
    <p:extLst>
      <p:ext uri="{19B8F6BF-5375-455C-9EA6-DF929625EA0E}">
        <p15:presenceInfo xmlns:p15="http://schemas.microsoft.com/office/powerpoint/2012/main" userId="Lieske Zonderland" providerId="None"/>
      </p:ext>
    </p:extLst>
  </p:cmAuthor>
  <p:cmAuthor id="4" name="Nicole Mulder" initials="NM" lastIdx="6" clrIdx="3">
    <p:extLst>
      <p:ext uri="{19B8F6BF-5375-455C-9EA6-DF929625EA0E}">
        <p15:presenceInfo xmlns:p15="http://schemas.microsoft.com/office/powerpoint/2012/main" userId="Nicole Mul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5E1850-EFA5-47FA-8E21-CA09F3621D26}" v="163" dt="2025-02-25T08:41:00.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7" autoAdjust="0"/>
    <p:restoredTop sz="86478" autoAdjust="0"/>
  </p:normalViewPr>
  <p:slideViewPr>
    <p:cSldViewPr snapToGrid="0">
      <p:cViewPr varScale="1">
        <p:scale>
          <a:sx n="95" d="100"/>
          <a:sy n="95" d="100"/>
        </p:scale>
        <p:origin x="906"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p:scale>
          <a:sx n="92" d="100"/>
          <a:sy n="92" d="100"/>
        </p:scale>
        <p:origin x="4424" y="3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raa T.S. (Tim)" userId="139c39a7-a970-4681-9017-658466b89d33" providerId="ADAL" clId="{CB5E1850-EFA5-47FA-8E21-CA09F3621D26}"/>
    <pc:docChg chg="custSel addSld delSld modSld sldOrd">
      <pc:chgData name="Schraa T.S. (Tim)" userId="139c39a7-a970-4681-9017-658466b89d33" providerId="ADAL" clId="{CB5E1850-EFA5-47FA-8E21-CA09F3621D26}" dt="2025-02-25T08:41:37.286" v="486" actId="1036"/>
      <pc:docMkLst>
        <pc:docMk/>
      </pc:docMkLst>
      <pc:sldChg chg="addSp delSp modSp mod">
        <pc:chgData name="Schraa T.S. (Tim)" userId="139c39a7-a970-4681-9017-658466b89d33" providerId="ADAL" clId="{CB5E1850-EFA5-47FA-8E21-CA09F3621D26}" dt="2025-02-19T11:18:24.239" v="14" actId="1076"/>
        <pc:sldMkLst>
          <pc:docMk/>
          <pc:sldMk cId="3034247418" sldId="299"/>
        </pc:sldMkLst>
        <pc:picChg chg="add mod">
          <ac:chgData name="Schraa T.S. (Tim)" userId="139c39a7-a970-4681-9017-658466b89d33" providerId="ADAL" clId="{CB5E1850-EFA5-47FA-8E21-CA09F3621D26}" dt="2025-02-19T11:18:24.239" v="14" actId="1076"/>
          <ac:picMkLst>
            <pc:docMk/>
            <pc:sldMk cId="3034247418" sldId="299"/>
            <ac:picMk id="18" creationId="{154576EA-A947-1915-0924-5B1434182743}"/>
          </ac:picMkLst>
        </pc:picChg>
      </pc:sldChg>
      <pc:sldChg chg="addSp delSp modSp mod modNotesTx">
        <pc:chgData name="Schraa T.S. (Tim)" userId="139c39a7-a970-4681-9017-658466b89d33" providerId="ADAL" clId="{CB5E1850-EFA5-47FA-8E21-CA09F3621D26}" dt="2025-02-19T12:49:50.326" v="394" actId="1076"/>
        <pc:sldMkLst>
          <pc:docMk/>
          <pc:sldMk cId="2886926897" sldId="301"/>
        </pc:sldMkLst>
        <pc:spChg chg="mod">
          <ac:chgData name="Schraa T.S. (Tim)" userId="139c39a7-a970-4681-9017-658466b89d33" providerId="ADAL" clId="{CB5E1850-EFA5-47FA-8E21-CA09F3621D26}" dt="2025-02-19T12:49:18.852" v="390" actId="20577"/>
          <ac:spMkLst>
            <pc:docMk/>
            <pc:sldMk cId="2886926897" sldId="301"/>
            <ac:spMk id="2" creationId="{6ABF3820-C3FB-1D4C-A467-2210189A1D96}"/>
          </ac:spMkLst>
        </pc:spChg>
        <pc:picChg chg="add mod">
          <ac:chgData name="Schraa T.S. (Tim)" userId="139c39a7-a970-4681-9017-658466b89d33" providerId="ADAL" clId="{CB5E1850-EFA5-47FA-8E21-CA09F3621D26}" dt="2025-02-19T12:49:50.326" v="394" actId="1076"/>
          <ac:picMkLst>
            <pc:docMk/>
            <pc:sldMk cId="2886926897" sldId="301"/>
            <ac:picMk id="2052" creationId="{20DEA0F4-3C7A-4B8E-820E-E560ADCF2D4A}"/>
          </ac:picMkLst>
        </pc:picChg>
      </pc:sldChg>
      <pc:sldChg chg="modSp mod modAnim">
        <pc:chgData name="Schraa T.S. (Tim)" userId="139c39a7-a970-4681-9017-658466b89d33" providerId="ADAL" clId="{CB5E1850-EFA5-47FA-8E21-CA09F3621D26}" dt="2025-02-25T08:41:37.286" v="486" actId="1036"/>
        <pc:sldMkLst>
          <pc:docMk/>
          <pc:sldMk cId="1423709950" sldId="312"/>
        </pc:sldMkLst>
        <pc:spChg chg="mod">
          <ac:chgData name="Schraa T.S. (Tim)" userId="139c39a7-a970-4681-9017-658466b89d33" providerId="ADAL" clId="{CB5E1850-EFA5-47FA-8E21-CA09F3621D26}" dt="2025-02-25T08:41:30.058" v="483" actId="1076"/>
          <ac:spMkLst>
            <pc:docMk/>
            <pc:sldMk cId="1423709950" sldId="312"/>
            <ac:spMk id="10" creationId="{8C3CF3E5-6A07-C64C-9A35-85DE95BF42F4}"/>
          </ac:spMkLst>
        </pc:spChg>
        <pc:picChg chg="mod">
          <ac:chgData name="Schraa T.S. (Tim)" userId="139c39a7-a970-4681-9017-658466b89d33" providerId="ADAL" clId="{CB5E1850-EFA5-47FA-8E21-CA09F3621D26}" dt="2025-02-25T08:41:37.286" v="486" actId="1036"/>
          <ac:picMkLst>
            <pc:docMk/>
            <pc:sldMk cId="1423709950" sldId="312"/>
            <ac:picMk id="2" creationId="{CA673941-3C48-017F-8D11-1F8F9F65E426}"/>
          </ac:picMkLst>
        </pc:picChg>
      </pc:sldChg>
      <pc:sldChg chg="modSp mod">
        <pc:chgData name="Schraa T.S. (Tim)" userId="139c39a7-a970-4681-9017-658466b89d33" providerId="ADAL" clId="{CB5E1850-EFA5-47FA-8E21-CA09F3621D26}" dt="2025-02-25T08:41:14.116" v="480" actId="1076"/>
        <pc:sldMkLst>
          <pc:docMk/>
          <pc:sldMk cId="2328327387" sldId="315"/>
        </pc:sldMkLst>
        <pc:picChg chg="mod">
          <ac:chgData name="Schraa T.S. (Tim)" userId="139c39a7-a970-4681-9017-658466b89d33" providerId="ADAL" clId="{CB5E1850-EFA5-47FA-8E21-CA09F3621D26}" dt="2025-02-25T08:41:14.116" v="480" actId="1076"/>
          <ac:picMkLst>
            <pc:docMk/>
            <pc:sldMk cId="2328327387" sldId="315"/>
            <ac:picMk id="8" creationId="{C31881A5-971E-BD08-08EF-D2D4064D46FA}"/>
          </ac:picMkLst>
        </pc:picChg>
      </pc:sldChg>
      <pc:sldChg chg="addSp delSp modSp add mod">
        <pc:chgData name="Schraa T.S. (Tim)" userId="139c39a7-a970-4681-9017-658466b89d33" providerId="ADAL" clId="{CB5E1850-EFA5-47FA-8E21-CA09F3621D26}" dt="2025-02-19T12:52:09.788" v="425" actId="1076"/>
        <pc:sldMkLst>
          <pc:docMk/>
          <pc:sldMk cId="1486320433" sldId="319"/>
        </pc:sldMkLst>
        <pc:spChg chg="mod">
          <ac:chgData name="Schraa T.S. (Tim)" userId="139c39a7-a970-4681-9017-658466b89d33" providerId="ADAL" clId="{CB5E1850-EFA5-47FA-8E21-CA09F3621D26}" dt="2025-02-19T12:49:55.934" v="395" actId="20577"/>
          <ac:spMkLst>
            <pc:docMk/>
            <pc:sldMk cId="1486320433" sldId="319"/>
            <ac:spMk id="2" creationId="{07A450ED-73E3-8701-5CB6-DEA583231BA0}"/>
          </ac:spMkLst>
        </pc:spChg>
        <pc:picChg chg="mod">
          <ac:chgData name="Schraa T.S. (Tim)" userId="139c39a7-a970-4681-9017-658466b89d33" providerId="ADAL" clId="{CB5E1850-EFA5-47FA-8E21-CA09F3621D26}" dt="2025-02-19T12:51:56.300" v="421" actId="1076"/>
          <ac:picMkLst>
            <pc:docMk/>
            <pc:sldMk cId="1486320433" sldId="319"/>
            <ac:picMk id="13" creationId="{5F8CB8C2-5039-43F3-1532-DE3EEF3F4976}"/>
          </ac:picMkLst>
        </pc:picChg>
        <pc:picChg chg="add mod">
          <ac:chgData name="Schraa T.S. (Tim)" userId="139c39a7-a970-4681-9017-658466b89d33" providerId="ADAL" clId="{CB5E1850-EFA5-47FA-8E21-CA09F3621D26}" dt="2025-02-19T12:51:22.652" v="416" actId="14100"/>
          <ac:picMkLst>
            <pc:docMk/>
            <pc:sldMk cId="1486320433" sldId="319"/>
            <ac:picMk id="5122" creationId="{65F46310-3751-8C9F-CB86-F1FB2AB8EBFF}"/>
          </ac:picMkLst>
        </pc:picChg>
        <pc:picChg chg="add mod">
          <ac:chgData name="Schraa T.S. (Tim)" userId="139c39a7-a970-4681-9017-658466b89d33" providerId="ADAL" clId="{CB5E1850-EFA5-47FA-8E21-CA09F3621D26}" dt="2025-02-19T12:52:09.788" v="425" actId="1076"/>
          <ac:picMkLst>
            <pc:docMk/>
            <pc:sldMk cId="1486320433" sldId="319"/>
            <ac:picMk id="5124" creationId="{6499CF2C-1C89-8DA1-D9DA-470A797644F9}"/>
          </ac:picMkLst>
        </pc:picChg>
        <pc:picChg chg="add mod">
          <ac:chgData name="Schraa T.S. (Tim)" userId="139c39a7-a970-4681-9017-658466b89d33" providerId="ADAL" clId="{CB5E1850-EFA5-47FA-8E21-CA09F3621D26}" dt="2025-02-19T12:52:05.086" v="423" actId="14100"/>
          <ac:picMkLst>
            <pc:docMk/>
            <pc:sldMk cId="1486320433" sldId="319"/>
            <ac:picMk id="5126" creationId="{59152068-B672-4DD6-3222-9732DAE9E6B3}"/>
          </ac:picMkLst>
        </pc:picChg>
      </pc:sldChg>
      <pc:sldChg chg="addSp delSp modSp add ord">
        <pc:chgData name="Schraa T.S. (Tim)" userId="139c39a7-a970-4681-9017-658466b89d33" providerId="ADAL" clId="{CB5E1850-EFA5-47FA-8E21-CA09F3621D26}" dt="2025-02-25T08:41:00.886" v="479" actId="1440"/>
        <pc:sldMkLst>
          <pc:docMk/>
          <pc:sldMk cId="3340385265" sldId="320"/>
        </pc:sldMkLst>
        <pc:picChg chg="add mod">
          <ac:chgData name="Schraa T.S. (Tim)" userId="139c39a7-a970-4681-9017-658466b89d33" providerId="ADAL" clId="{CB5E1850-EFA5-47FA-8E21-CA09F3621D26}" dt="2025-02-25T08:41:00.886" v="479" actId="1440"/>
          <ac:picMkLst>
            <pc:docMk/>
            <pc:sldMk cId="3340385265" sldId="320"/>
            <ac:picMk id="1026" creationId="{60340833-CF9E-3D03-50B9-7ED7208E4C7F}"/>
          </ac:picMkLst>
        </pc:picChg>
      </pc:sldChg>
      <pc:sldChg chg="addSp delSp modSp add mod">
        <pc:chgData name="Schraa T.S. (Tim)" userId="139c39a7-a970-4681-9017-658466b89d33" providerId="ADAL" clId="{CB5E1850-EFA5-47FA-8E21-CA09F3621D26}" dt="2025-02-25T08:39:31.372" v="475" actId="1076"/>
        <pc:sldMkLst>
          <pc:docMk/>
          <pc:sldMk cId="497461967" sldId="321"/>
        </pc:sldMkLst>
        <pc:spChg chg="mod">
          <ac:chgData name="Schraa T.S. (Tim)" userId="139c39a7-a970-4681-9017-658466b89d33" providerId="ADAL" clId="{CB5E1850-EFA5-47FA-8E21-CA09F3621D26}" dt="2025-02-25T08:38:57.409" v="471" actId="20577"/>
          <ac:spMkLst>
            <pc:docMk/>
            <pc:sldMk cId="497461967" sldId="321"/>
            <ac:spMk id="2" creationId="{C2B3B4C1-F59C-F6C4-0F98-57498B6B757C}"/>
          </ac:spMkLst>
        </pc:spChg>
        <pc:picChg chg="mod">
          <ac:chgData name="Schraa T.S. (Tim)" userId="139c39a7-a970-4681-9017-658466b89d33" providerId="ADAL" clId="{CB5E1850-EFA5-47FA-8E21-CA09F3621D26}" dt="2025-02-19T12:52:57.761" v="433" actId="1076"/>
          <ac:picMkLst>
            <pc:docMk/>
            <pc:sldMk cId="497461967" sldId="321"/>
            <ac:picMk id="13" creationId="{A25008F7-1795-0F25-EF15-DD094DD186C7}"/>
          </ac:picMkLst>
        </pc:picChg>
        <pc:picChg chg="add mod">
          <ac:chgData name="Schraa T.S. (Tim)" userId="139c39a7-a970-4681-9017-658466b89d33" providerId="ADAL" clId="{CB5E1850-EFA5-47FA-8E21-CA09F3621D26}" dt="2025-02-25T08:39:31.372" v="475" actId="1076"/>
          <ac:picMkLst>
            <pc:docMk/>
            <pc:sldMk cId="497461967" sldId="321"/>
            <ac:picMk id="3074" creationId="{573411AF-DDDC-8B62-2FE0-8A39E5C0AE76}"/>
          </ac:picMkLst>
        </pc:picChg>
      </pc:sldChg>
      <pc:sldChg chg="modSp add mod">
        <pc:chgData name="Schraa T.S. (Tim)" userId="139c39a7-a970-4681-9017-658466b89d33" providerId="ADAL" clId="{CB5E1850-EFA5-47FA-8E21-CA09F3621D26}" dt="2025-02-19T12:52:34.796" v="428" actId="1076"/>
        <pc:sldMkLst>
          <pc:docMk/>
          <pc:sldMk cId="684069140" sldId="322"/>
        </pc:sldMkLst>
        <pc:spChg chg="mod">
          <ac:chgData name="Schraa T.S. (Tim)" userId="139c39a7-a970-4681-9017-658466b89d33" providerId="ADAL" clId="{CB5E1850-EFA5-47FA-8E21-CA09F3621D26}" dt="2025-02-19T12:52:32.415" v="427" actId="20577"/>
          <ac:spMkLst>
            <pc:docMk/>
            <pc:sldMk cId="684069140" sldId="322"/>
            <ac:spMk id="2" creationId="{16B64066-44B4-E3FB-665A-07AC3E6A70ED}"/>
          </ac:spMkLst>
        </pc:spChg>
        <pc:picChg chg="mod">
          <ac:chgData name="Schraa T.S. (Tim)" userId="139c39a7-a970-4681-9017-658466b89d33" providerId="ADAL" clId="{CB5E1850-EFA5-47FA-8E21-CA09F3621D26}" dt="2025-02-19T12:52:34.796" v="428" actId="1076"/>
          <ac:picMkLst>
            <pc:docMk/>
            <pc:sldMk cId="684069140" sldId="322"/>
            <ac:picMk id="2050" creationId="{C2C257E2-2DC6-28C8-B6CA-7393E3B4719D}"/>
          </ac:picMkLst>
        </pc:picChg>
      </pc:sldChg>
      <pc:sldChg chg="add del">
        <pc:chgData name="Schraa T.S. (Tim)" userId="139c39a7-a970-4681-9017-658466b89d33" providerId="ADAL" clId="{CB5E1850-EFA5-47FA-8E21-CA09F3621D26}" dt="2025-02-19T12:53:54.665" v="443" actId="47"/>
        <pc:sldMkLst>
          <pc:docMk/>
          <pc:sldMk cId="576997510" sldId="323"/>
        </pc:sldMkLst>
      </pc:sldChg>
      <pc:sldChg chg="add del">
        <pc:chgData name="Schraa T.S. (Tim)" userId="139c39a7-a970-4681-9017-658466b89d33" providerId="ADAL" clId="{CB5E1850-EFA5-47FA-8E21-CA09F3621D26}" dt="2025-02-19T12:53:58.156" v="444" actId="47"/>
        <pc:sldMkLst>
          <pc:docMk/>
          <pc:sldMk cId="782121476" sldId="32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504E4CD-D255-1C46-9E63-113AF6FBD2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DB4CAD94-0549-6C44-B277-6D03D7B3B5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619AD2-67DF-724E-9881-6809648F7B13}" type="datetimeFigureOut">
              <a:rPr lang="nl-NL" smtClean="0"/>
              <a:t>25-2-2025</a:t>
            </a:fld>
            <a:endParaRPr lang="nl-NL"/>
          </a:p>
        </p:txBody>
      </p:sp>
      <p:sp>
        <p:nvSpPr>
          <p:cNvPr id="4" name="Tijdelijke aanduiding voor voettekst 3">
            <a:extLst>
              <a:ext uri="{FF2B5EF4-FFF2-40B4-BE49-F238E27FC236}">
                <a16:creationId xmlns:a16="http://schemas.microsoft.com/office/drawing/2014/main" id="{88D33DE6-D905-A74B-A5D0-C49119E42F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1709110D-7894-7044-B725-087E75C699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FD3F84-FC7A-ED43-A79B-F25615DE5E2B}" type="slidenum">
              <a:rPr lang="nl-NL" smtClean="0"/>
              <a:t>‹nr.›</a:t>
            </a:fld>
            <a:endParaRPr lang="nl-NL"/>
          </a:p>
        </p:txBody>
      </p:sp>
    </p:spTree>
    <p:extLst>
      <p:ext uri="{BB962C8B-B14F-4D97-AF65-F5344CB8AC3E}">
        <p14:creationId xmlns:p14="http://schemas.microsoft.com/office/powerpoint/2010/main" val="32241906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A220F-63B7-4E78-B44D-2B1C290A9574}" type="datetimeFigureOut">
              <a:rPr lang="nl-NL" smtClean="0"/>
              <a:t>25-2-2025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8C14D-8BF8-406B-84A9-ECCF4029F274}" type="slidenum">
              <a:rPr lang="nl-NL" smtClean="0"/>
              <a:t>‹nr.›</a:t>
            </a:fld>
            <a:endParaRPr lang="nl-NL"/>
          </a:p>
        </p:txBody>
      </p:sp>
    </p:spTree>
    <p:extLst>
      <p:ext uri="{BB962C8B-B14F-4D97-AF65-F5344CB8AC3E}">
        <p14:creationId xmlns:p14="http://schemas.microsoft.com/office/powerpoint/2010/main" val="411808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t.s.schraa@zoetermeer.n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t.s.schraa@zoetermeer.n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t.s.schraa@zoetermeer.n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t.s.schraa@zoetermeer.n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t.s.schraa@zoetermeer.n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Hallo allemaal! Vandaag zullen we kort een presentatie geven over de re_B00TCMP, een event waar je jouw </a:t>
            </a:r>
            <a:r>
              <a:rPr lang="nl-NL" dirty="0" err="1"/>
              <a:t>hackskills</a:t>
            </a:r>
            <a:r>
              <a:rPr lang="nl-NL" dirty="0"/>
              <a:t> kunt meten met anderen. Ben je iemand die graag puzzels oplost, broncodes uitpluist en </a:t>
            </a:r>
            <a:r>
              <a:rPr lang="nl-NL" dirty="0" err="1"/>
              <a:t>challenges</a:t>
            </a:r>
            <a:r>
              <a:rPr lang="nl-NL" dirty="0"/>
              <a:t> aangaat? Dan is de re_B00TCMP echt iets voor jou! Tijdens dit event kun je meedoen aan digitale </a:t>
            </a:r>
            <a:r>
              <a:rPr lang="nl-NL" dirty="0" err="1"/>
              <a:t>challenges</a:t>
            </a:r>
            <a:r>
              <a:rPr lang="nl-NL" dirty="0"/>
              <a:t>, interessante workshops en meer leren over de wereld van ethisch hacken. </a:t>
            </a:r>
          </a:p>
        </p:txBody>
      </p:sp>
      <p:sp>
        <p:nvSpPr>
          <p:cNvPr id="4" name="Tijdelijke aanduiding voor dianummer 3"/>
          <p:cNvSpPr>
            <a:spLocks noGrp="1"/>
          </p:cNvSpPr>
          <p:nvPr>
            <p:ph type="sldNum" sz="quarter" idx="5"/>
          </p:nvPr>
        </p:nvSpPr>
        <p:spPr/>
        <p:txBody>
          <a:bodyPr/>
          <a:lstStyle/>
          <a:p>
            <a:fld id="{8F38C14D-8BF8-406B-84A9-ECCF4029F274}" type="slidenum">
              <a:rPr lang="nl-NL" smtClean="0"/>
              <a:t>1</a:t>
            </a:fld>
            <a:endParaRPr lang="nl-NL"/>
          </a:p>
        </p:txBody>
      </p:sp>
    </p:spTree>
    <p:extLst>
      <p:ext uri="{BB962C8B-B14F-4D97-AF65-F5344CB8AC3E}">
        <p14:creationId xmlns:p14="http://schemas.microsoft.com/office/powerpoint/2010/main" val="3208964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Mocht je nu al vragen hebben kun je ze meteen stellen. Mocht je later nog vragen hebben over bijvoorbeeld het programma of de locatie kun je mailen naar Tim Schraa of Emma Peters. Voor vragen over de re_B00TCMP zelf, de aanmeldingen of bijvoorbeeld de challenge, kun je mailen naar dit info@re-B00TCMP.nl. Ouders en docenten kunnen zich ook aanmelden of meer informatie opvragen via info@re-B00TCMP.nl. </a:t>
            </a:r>
          </a:p>
        </p:txBody>
      </p:sp>
      <p:sp>
        <p:nvSpPr>
          <p:cNvPr id="4" name="Tijdelijke aanduiding voor dianummer 3"/>
          <p:cNvSpPr>
            <a:spLocks noGrp="1"/>
          </p:cNvSpPr>
          <p:nvPr>
            <p:ph type="sldNum" sz="quarter" idx="5"/>
          </p:nvPr>
        </p:nvSpPr>
        <p:spPr/>
        <p:txBody>
          <a:bodyPr/>
          <a:lstStyle/>
          <a:p>
            <a:fld id="{8F38C14D-8BF8-406B-84A9-ECCF4029F274}" type="slidenum">
              <a:rPr lang="nl-NL" smtClean="0"/>
              <a:t>10</a:t>
            </a:fld>
            <a:endParaRPr lang="nl-NL"/>
          </a:p>
        </p:txBody>
      </p:sp>
    </p:spTree>
    <p:extLst>
      <p:ext uri="{BB962C8B-B14F-4D97-AF65-F5344CB8AC3E}">
        <p14:creationId xmlns:p14="http://schemas.microsoft.com/office/powerpoint/2010/main" val="169991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Scan hier de QR-code om meteen met de challenge aan de slag te gaan! </a:t>
            </a:r>
          </a:p>
        </p:txBody>
      </p:sp>
      <p:sp>
        <p:nvSpPr>
          <p:cNvPr id="4" name="Tijdelijke aanduiding voor dianummer 3"/>
          <p:cNvSpPr>
            <a:spLocks noGrp="1"/>
          </p:cNvSpPr>
          <p:nvPr>
            <p:ph type="sldNum" sz="quarter" idx="5"/>
          </p:nvPr>
        </p:nvSpPr>
        <p:spPr/>
        <p:txBody>
          <a:bodyPr/>
          <a:lstStyle/>
          <a:p>
            <a:fld id="{8F38C14D-8BF8-406B-84A9-ECCF4029F274}" type="slidenum">
              <a:rPr lang="nl-NL" smtClean="0"/>
              <a:t>11</a:t>
            </a:fld>
            <a:endParaRPr lang="nl-NL"/>
          </a:p>
        </p:txBody>
      </p:sp>
    </p:spTree>
    <p:extLst>
      <p:ext uri="{BB962C8B-B14F-4D97-AF65-F5344CB8AC3E}">
        <p14:creationId xmlns:p14="http://schemas.microsoft.com/office/powerpoint/2010/main" val="312032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03188"/>
            <a:ext cx="5486400" cy="3086100"/>
          </a:xfrm>
        </p:spPr>
      </p:sp>
      <p:sp>
        <p:nvSpPr>
          <p:cNvPr id="3" name="Tijdelijke aanduiding voor notities 2"/>
          <p:cNvSpPr>
            <a:spLocks noGrp="1"/>
          </p:cNvSpPr>
          <p:nvPr>
            <p:ph type="body" idx="1"/>
          </p:nvPr>
        </p:nvSpPr>
        <p:spPr>
          <a:xfrm>
            <a:off x="685800" y="3375314"/>
            <a:ext cx="5486400" cy="3600450"/>
          </a:xfrm>
        </p:spPr>
        <p:txBody>
          <a:bodyPr/>
          <a:lstStyle/>
          <a:p>
            <a:r>
              <a:rPr lang="nl-NL" dirty="0"/>
              <a:t>De Re_B00TCMP is een event voor jong hacktalent tussen de 12 en 25 jaar met interesse en skills op het gebied van IT. Het is een kans om je skills te testen en nieuwe dingen te leren. Je wordt uitgedaagd met realistische online </a:t>
            </a:r>
            <a:r>
              <a:rPr lang="nl-NL" dirty="0" err="1"/>
              <a:t>challenges</a:t>
            </a:r>
            <a:r>
              <a:rPr lang="nl-NL" dirty="0"/>
              <a:t> en krijgt handige tips en tools om deze op te lossen. Je kan daarnaast andere deelnemers ontmoeten met dezelfde interesse en skills. Je leert van experts en volgt interessante workshops. Ideaal om je skills te ontwikkelen. </a:t>
            </a:r>
          </a:p>
        </p:txBody>
      </p:sp>
      <p:sp>
        <p:nvSpPr>
          <p:cNvPr id="4" name="Tijdelijke aanduiding voor dianummer 3"/>
          <p:cNvSpPr>
            <a:spLocks noGrp="1"/>
          </p:cNvSpPr>
          <p:nvPr>
            <p:ph type="sldNum" sz="quarter" idx="5"/>
          </p:nvPr>
        </p:nvSpPr>
        <p:spPr/>
        <p:txBody>
          <a:bodyPr/>
          <a:lstStyle/>
          <a:p>
            <a:fld id="{8F38C14D-8BF8-406B-84A9-ECCF4029F274}" type="slidenum">
              <a:rPr lang="nl-NL" smtClean="0"/>
              <a:t>2</a:t>
            </a:fld>
            <a:endParaRPr lang="nl-NL"/>
          </a:p>
        </p:txBody>
      </p:sp>
    </p:spTree>
    <p:extLst>
      <p:ext uri="{BB962C8B-B14F-4D97-AF65-F5344CB8AC3E}">
        <p14:creationId xmlns:p14="http://schemas.microsoft.com/office/powerpoint/2010/main" val="250106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600" dirty="0"/>
              <a:t>Hier is een korte video van de re_B00TCMP vorig jaar in Limburg. Check hoe het eraan toeging, wat andere deelnemers ervan vonden en wat je kunt verwachten! </a:t>
            </a:r>
          </a:p>
        </p:txBody>
      </p:sp>
      <p:sp>
        <p:nvSpPr>
          <p:cNvPr id="4" name="Tijdelijke aanduiding voor dianummer 3"/>
          <p:cNvSpPr>
            <a:spLocks noGrp="1"/>
          </p:cNvSpPr>
          <p:nvPr>
            <p:ph type="sldNum" sz="quarter" idx="5"/>
          </p:nvPr>
        </p:nvSpPr>
        <p:spPr/>
        <p:txBody>
          <a:bodyPr/>
          <a:lstStyle/>
          <a:p>
            <a:fld id="{8F38C14D-8BF8-406B-84A9-ECCF4029F274}" type="slidenum">
              <a:rPr lang="nl-NL" smtClean="0"/>
              <a:t>3</a:t>
            </a:fld>
            <a:endParaRPr lang="nl-NL"/>
          </a:p>
        </p:txBody>
      </p:sp>
    </p:spTree>
    <p:extLst>
      <p:ext uri="{BB962C8B-B14F-4D97-AF65-F5344CB8AC3E}">
        <p14:creationId xmlns:p14="http://schemas.microsoft.com/office/powerpoint/2010/main" val="255740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Tijdens het event zijn er verschillende presentaties, waaronder een van een ethisch hacker. Daarnaast zijn er interessante workshops van het Defensie Cyber commando, cybersecurity-experts en OSINT-specialisten van de politie. Zij nemen je ook mee in verschillende CTF (</a:t>
            </a:r>
            <a:r>
              <a:rPr lang="nl-NL" dirty="0" err="1"/>
              <a:t>Capture</a:t>
            </a:r>
            <a:r>
              <a:rPr lang="nl-NL" dirty="0"/>
              <a:t> The </a:t>
            </a:r>
            <a:r>
              <a:rPr lang="nl-NL" dirty="0" err="1"/>
              <a:t>Flag</a:t>
            </a:r>
            <a:r>
              <a:rPr lang="nl-NL" dirty="0"/>
              <a:t>) en OSINT </a:t>
            </a:r>
            <a:r>
              <a:rPr lang="nl-NL" dirty="0" err="1"/>
              <a:t>challenges</a:t>
            </a:r>
            <a:r>
              <a:rPr lang="nl-NL" dirty="0"/>
              <a:t> en ondersteunen je met handige tips en tricks.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Tijdens de pauzes is er tijd om te gamen met de politie in echte racesimulatoren en kun je interessante organisaties en bedrijven ontmoeten die je alles kunnen vertellen over een toekomst in IT of cybersecurity. Daarnaast loopt stichting Cyberbreinen rond, een netwerk vol jongeren die passie hebben voor IT, cybersecurity en AI. Zij kunnen je ook meer vertellen over de stichting en de projecten die ze doen.</a:t>
            </a:r>
            <a:r>
              <a:rPr lang="nl-NL" sz="1200" dirty="0">
                <a:solidFill>
                  <a:schemeClr val="bg1"/>
                </a:solidFill>
                <a:hlinkClick r:id="rId3"/>
              </a:rPr>
              <a:t> t.s.schraa@zoetermeer.nl</a:t>
            </a:r>
            <a:endParaRPr lang="nl-NL" sz="1200" dirty="0">
              <a:solidFill>
                <a:schemeClr val="bg1"/>
              </a:solidFill>
            </a:endParaRPr>
          </a:p>
          <a:p>
            <a:endParaRPr lang="nl-NL" dirty="0"/>
          </a:p>
          <a:p>
            <a:endParaRPr lang="nl-NL" dirty="0"/>
          </a:p>
          <a:p>
            <a:r>
              <a:rPr lang="nl-NL" dirty="0"/>
              <a:t>De dag wordt afgesloten met een </a:t>
            </a:r>
            <a:r>
              <a:rPr lang="nl-NL" dirty="0" err="1"/>
              <a:t>hackchallenge</a:t>
            </a:r>
            <a:r>
              <a:rPr lang="nl-NL" dirty="0"/>
              <a:t> onder leiding van een ethisch hacker, waar je mooie prijzen kunt winnen! </a:t>
            </a:r>
          </a:p>
          <a:p>
            <a:endParaRPr lang="nl-NL" dirty="0"/>
          </a:p>
          <a:p>
            <a:r>
              <a:rPr lang="nl-NL" dirty="0"/>
              <a:t>Voor ouders en docenten is ook een eigen programma, zodat ze snappen waar jij mee bezig bent en hoe je deze skills in de toekomst kunt gebruiken. </a:t>
            </a:r>
          </a:p>
          <a:p>
            <a:endParaRPr lang="nl-NL" dirty="0"/>
          </a:p>
        </p:txBody>
      </p:sp>
      <p:sp>
        <p:nvSpPr>
          <p:cNvPr id="4" name="Tijdelijke aanduiding voor dianummer 3"/>
          <p:cNvSpPr>
            <a:spLocks noGrp="1"/>
          </p:cNvSpPr>
          <p:nvPr>
            <p:ph type="sldNum" sz="quarter" idx="5"/>
          </p:nvPr>
        </p:nvSpPr>
        <p:spPr/>
        <p:txBody>
          <a:bodyPr/>
          <a:lstStyle/>
          <a:p>
            <a:fld id="{8F38C14D-8BF8-406B-84A9-ECCF4029F274}" type="slidenum">
              <a:rPr lang="nl-NL" smtClean="0"/>
              <a:t>4</a:t>
            </a:fld>
            <a:endParaRPr lang="nl-NL"/>
          </a:p>
        </p:txBody>
      </p:sp>
    </p:spTree>
    <p:extLst>
      <p:ext uri="{BB962C8B-B14F-4D97-AF65-F5344CB8AC3E}">
        <p14:creationId xmlns:p14="http://schemas.microsoft.com/office/powerpoint/2010/main" val="1072579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A95C1-F9ED-6BBA-3239-6DB2E9B0AB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8A8D716-B9D6-DA52-F92A-BF4E83E7769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642D9BE-471C-08D7-83C7-1B340C4C9EA6}"/>
              </a:ext>
            </a:extLst>
          </p:cNvPr>
          <p:cNvSpPr>
            <a:spLocks noGrp="1"/>
          </p:cNvSpPr>
          <p:nvPr>
            <p:ph type="body" idx="1"/>
          </p:nvPr>
        </p:nvSpPr>
        <p:spPr/>
        <p:txBody>
          <a:bodyPr/>
          <a:lstStyle/>
          <a:p>
            <a:r>
              <a:rPr lang="nl-NL" dirty="0"/>
              <a:t>Tijdens het event zijn er verschillende presentaties, waaronder een van een ethisch hacker. Daarnaast zijn er interessante workshops van het Defensie Cyber commando, cybersecurity-experts en OSINT-specialisten van de politie. Zij nemen je ook mee in verschillende CTF (</a:t>
            </a:r>
            <a:r>
              <a:rPr lang="nl-NL" dirty="0" err="1"/>
              <a:t>Capture</a:t>
            </a:r>
            <a:r>
              <a:rPr lang="nl-NL" dirty="0"/>
              <a:t> The </a:t>
            </a:r>
            <a:r>
              <a:rPr lang="nl-NL" dirty="0" err="1"/>
              <a:t>Flag</a:t>
            </a:r>
            <a:r>
              <a:rPr lang="nl-NL" dirty="0"/>
              <a:t>) en OSINT </a:t>
            </a:r>
            <a:r>
              <a:rPr lang="nl-NL" dirty="0" err="1"/>
              <a:t>challenges</a:t>
            </a:r>
            <a:r>
              <a:rPr lang="nl-NL" dirty="0"/>
              <a:t> en ondersteunen je met handige tips en tricks.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Tijdens de pauzes is er tijd om te gamen met de politie in echte racesimulatoren en kun je interessante organisaties en bedrijven ontmoeten die je alles kunnen vertellen over een toekomst in IT of cybersecurity. Daarnaast loopt stichting Cyberbreinen rond, een netwerk vol jongeren die passie hebben voor IT, cybersecurity en AI. Zij kunnen je ook meer vertellen over de stichting en de projecten die ze doen.</a:t>
            </a:r>
            <a:r>
              <a:rPr lang="nl-NL" sz="1200" dirty="0">
                <a:solidFill>
                  <a:schemeClr val="bg1"/>
                </a:solidFill>
                <a:hlinkClick r:id="rId3"/>
              </a:rPr>
              <a:t> t.s.schraa@zoetermeer.nl</a:t>
            </a:r>
            <a:endParaRPr lang="nl-NL" sz="1200" dirty="0">
              <a:solidFill>
                <a:schemeClr val="bg1"/>
              </a:solidFill>
            </a:endParaRPr>
          </a:p>
          <a:p>
            <a:endParaRPr lang="nl-NL" dirty="0"/>
          </a:p>
          <a:p>
            <a:endParaRPr lang="nl-NL" dirty="0"/>
          </a:p>
          <a:p>
            <a:r>
              <a:rPr lang="nl-NL" dirty="0"/>
              <a:t>De dag wordt afgesloten met een </a:t>
            </a:r>
            <a:r>
              <a:rPr lang="nl-NL" dirty="0" err="1"/>
              <a:t>hackchallenge</a:t>
            </a:r>
            <a:r>
              <a:rPr lang="nl-NL" dirty="0"/>
              <a:t> onder leiding van een ethisch hacker, waar je mooie prijzen kunt winnen! </a:t>
            </a:r>
          </a:p>
          <a:p>
            <a:endParaRPr lang="nl-NL" dirty="0"/>
          </a:p>
          <a:p>
            <a:r>
              <a:rPr lang="nl-NL" dirty="0"/>
              <a:t>Voor ouders en docenten is ook een eigen programma, zodat ze snappen waar jij mee bezig bent en hoe je deze skills in de toekomst kunt gebruiken. </a:t>
            </a:r>
          </a:p>
          <a:p>
            <a:endParaRPr lang="nl-NL" dirty="0"/>
          </a:p>
        </p:txBody>
      </p:sp>
      <p:sp>
        <p:nvSpPr>
          <p:cNvPr id="4" name="Tijdelijke aanduiding voor dianummer 3">
            <a:extLst>
              <a:ext uri="{FF2B5EF4-FFF2-40B4-BE49-F238E27FC236}">
                <a16:creationId xmlns:a16="http://schemas.microsoft.com/office/drawing/2014/main" id="{D87390ED-2F57-81FC-3AA0-00DB33429FC7}"/>
              </a:ext>
            </a:extLst>
          </p:cNvPr>
          <p:cNvSpPr>
            <a:spLocks noGrp="1"/>
          </p:cNvSpPr>
          <p:nvPr>
            <p:ph type="sldNum" sz="quarter" idx="5"/>
          </p:nvPr>
        </p:nvSpPr>
        <p:spPr/>
        <p:txBody>
          <a:bodyPr/>
          <a:lstStyle/>
          <a:p>
            <a:fld id="{8F38C14D-8BF8-406B-84A9-ECCF4029F274}" type="slidenum">
              <a:rPr lang="nl-NL" smtClean="0"/>
              <a:t>5</a:t>
            </a:fld>
            <a:endParaRPr lang="nl-NL"/>
          </a:p>
        </p:txBody>
      </p:sp>
    </p:spTree>
    <p:extLst>
      <p:ext uri="{BB962C8B-B14F-4D97-AF65-F5344CB8AC3E}">
        <p14:creationId xmlns:p14="http://schemas.microsoft.com/office/powerpoint/2010/main" val="4283295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1813D-83BF-B91A-F577-D296F3EF005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0D2F11B-7BE2-C9FF-855D-3A235DFDD0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2D529FA-FEC6-7EA8-EFD4-275E7694CA34}"/>
              </a:ext>
            </a:extLst>
          </p:cNvPr>
          <p:cNvSpPr>
            <a:spLocks noGrp="1"/>
          </p:cNvSpPr>
          <p:nvPr>
            <p:ph type="body" idx="1"/>
          </p:nvPr>
        </p:nvSpPr>
        <p:spPr/>
        <p:txBody>
          <a:bodyPr/>
          <a:lstStyle/>
          <a:p>
            <a:r>
              <a:rPr lang="nl-NL" dirty="0"/>
              <a:t>Tijdens het event zijn er verschillende presentaties, waaronder een van een ethisch hacker. Daarnaast zijn er interessante workshops van het Defensie Cyber commando, cybersecurity-experts en OSINT-specialisten van de politie. Zij nemen je ook mee in verschillende CTF (</a:t>
            </a:r>
            <a:r>
              <a:rPr lang="nl-NL" dirty="0" err="1"/>
              <a:t>Capture</a:t>
            </a:r>
            <a:r>
              <a:rPr lang="nl-NL" dirty="0"/>
              <a:t> The </a:t>
            </a:r>
            <a:r>
              <a:rPr lang="nl-NL" dirty="0" err="1"/>
              <a:t>Flag</a:t>
            </a:r>
            <a:r>
              <a:rPr lang="nl-NL" dirty="0"/>
              <a:t>) en OSINT </a:t>
            </a:r>
            <a:r>
              <a:rPr lang="nl-NL" dirty="0" err="1"/>
              <a:t>challenges</a:t>
            </a:r>
            <a:r>
              <a:rPr lang="nl-NL" dirty="0"/>
              <a:t> en ondersteunen je met handige tips en tricks.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Tijdens de pauzes is er tijd om te gamen met de politie in echte racesimulatoren en kun je interessante organisaties en bedrijven ontmoeten die je alles kunnen vertellen over een toekomst in IT of cybersecurity. Daarnaast loopt stichting Cyberbreinen rond, een netwerk vol jongeren die passie hebben voor IT, cybersecurity en AI. Zij kunnen je ook meer vertellen over de stichting en de projecten die ze doen.</a:t>
            </a:r>
            <a:r>
              <a:rPr lang="nl-NL" sz="1200" dirty="0">
                <a:solidFill>
                  <a:schemeClr val="bg1"/>
                </a:solidFill>
                <a:hlinkClick r:id="rId3"/>
              </a:rPr>
              <a:t> t.s.schraa@zoetermeer.nl</a:t>
            </a:r>
            <a:endParaRPr lang="nl-NL" sz="1200" dirty="0">
              <a:solidFill>
                <a:schemeClr val="bg1"/>
              </a:solidFill>
            </a:endParaRPr>
          </a:p>
          <a:p>
            <a:endParaRPr lang="nl-NL" dirty="0"/>
          </a:p>
          <a:p>
            <a:endParaRPr lang="nl-NL" dirty="0"/>
          </a:p>
          <a:p>
            <a:r>
              <a:rPr lang="nl-NL" dirty="0"/>
              <a:t>De dag wordt afgesloten met een </a:t>
            </a:r>
            <a:r>
              <a:rPr lang="nl-NL" dirty="0" err="1"/>
              <a:t>hackchallenge</a:t>
            </a:r>
            <a:r>
              <a:rPr lang="nl-NL" dirty="0"/>
              <a:t> onder leiding van een ethisch hacker, waar je mooie prijzen kunt winnen! </a:t>
            </a:r>
          </a:p>
          <a:p>
            <a:endParaRPr lang="nl-NL" dirty="0"/>
          </a:p>
          <a:p>
            <a:r>
              <a:rPr lang="nl-NL" dirty="0"/>
              <a:t>Voor ouders en docenten is ook een eigen programma, zodat ze snappen waar jij mee bezig bent en hoe je deze skills in de toekomst kunt gebruiken. </a:t>
            </a:r>
          </a:p>
          <a:p>
            <a:endParaRPr lang="nl-NL" dirty="0"/>
          </a:p>
        </p:txBody>
      </p:sp>
      <p:sp>
        <p:nvSpPr>
          <p:cNvPr id="4" name="Tijdelijke aanduiding voor dianummer 3">
            <a:extLst>
              <a:ext uri="{FF2B5EF4-FFF2-40B4-BE49-F238E27FC236}">
                <a16:creationId xmlns:a16="http://schemas.microsoft.com/office/drawing/2014/main" id="{9E608A8B-1A54-1C54-4E3F-2F947C9C6BA4}"/>
              </a:ext>
            </a:extLst>
          </p:cNvPr>
          <p:cNvSpPr>
            <a:spLocks noGrp="1"/>
          </p:cNvSpPr>
          <p:nvPr>
            <p:ph type="sldNum" sz="quarter" idx="5"/>
          </p:nvPr>
        </p:nvSpPr>
        <p:spPr/>
        <p:txBody>
          <a:bodyPr/>
          <a:lstStyle/>
          <a:p>
            <a:fld id="{8F38C14D-8BF8-406B-84A9-ECCF4029F274}" type="slidenum">
              <a:rPr lang="nl-NL" smtClean="0"/>
              <a:t>6</a:t>
            </a:fld>
            <a:endParaRPr lang="nl-NL"/>
          </a:p>
        </p:txBody>
      </p:sp>
    </p:spTree>
    <p:extLst>
      <p:ext uri="{BB962C8B-B14F-4D97-AF65-F5344CB8AC3E}">
        <p14:creationId xmlns:p14="http://schemas.microsoft.com/office/powerpoint/2010/main" val="190354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E3DE2-A193-5185-397D-CD5EA489AEE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B0A43BC-DF7F-F70F-DABA-707524124F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0E4CEC8-2ACC-1626-F032-01A89940E1AA}"/>
              </a:ext>
            </a:extLst>
          </p:cNvPr>
          <p:cNvSpPr>
            <a:spLocks noGrp="1"/>
          </p:cNvSpPr>
          <p:nvPr>
            <p:ph type="body" idx="1"/>
          </p:nvPr>
        </p:nvSpPr>
        <p:spPr/>
        <p:txBody>
          <a:bodyPr/>
          <a:lstStyle/>
          <a:p>
            <a:r>
              <a:rPr lang="nl-NL" dirty="0"/>
              <a:t>Tijdens het event zijn er verschillende presentaties, waaronder een van een ethisch hacker. Daarnaast zijn er interessante workshops van het Defensie Cyber commando, cybersecurity-experts en OSINT-specialisten van de politie. Zij nemen je ook mee in verschillende CTF (</a:t>
            </a:r>
            <a:r>
              <a:rPr lang="nl-NL" dirty="0" err="1"/>
              <a:t>Capture</a:t>
            </a:r>
            <a:r>
              <a:rPr lang="nl-NL" dirty="0"/>
              <a:t> The </a:t>
            </a:r>
            <a:r>
              <a:rPr lang="nl-NL" dirty="0" err="1"/>
              <a:t>Flag</a:t>
            </a:r>
            <a:r>
              <a:rPr lang="nl-NL" dirty="0"/>
              <a:t>) en OSINT </a:t>
            </a:r>
            <a:r>
              <a:rPr lang="nl-NL" dirty="0" err="1"/>
              <a:t>challenges</a:t>
            </a:r>
            <a:r>
              <a:rPr lang="nl-NL" dirty="0"/>
              <a:t> en ondersteunen je met handige tips en tricks.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Tijdens de pauzes is er tijd om te gamen met de politie in echte racesimulatoren en kun je interessante organisaties en bedrijven ontmoeten die je alles kunnen vertellen over een toekomst in IT of cybersecurity. Daarnaast loopt stichting Cyberbreinen rond, een netwerk vol jongeren die passie hebben voor IT, cybersecurity en AI. Zij kunnen je ook meer vertellen over de stichting en de projecten die ze doen.</a:t>
            </a:r>
            <a:r>
              <a:rPr lang="nl-NL" sz="1200" dirty="0">
                <a:solidFill>
                  <a:schemeClr val="bg1"/>
                </a:solidFill>
                <a:hlinkClick r:id="rId3"/>
              </a:rPr>
              <a:t> t.s.schraa@zoetermeer.nl</a:t>
            </a:r>
            <a:endParaRPr lang="nl-NL" sz="1200" dirty="0">
              <a:solidFill>
                <a:schemeClr val="bg1"/>
              </a:solidFill>
            </a:endParaRPr>
          </a:p>
          <a:p>
            <a:endParaRPr lang="nl-NL" dirty="0"/>
          </a:p>
          <a:p>
            <a:endParaRPr lang="nl-NL" dirty="0"/>
          </a:p>
          <a:p>
            <a:r>
              <a:rPr lang="nl-NL" dirty="0"/>
              <a:t>De dag wordt afgesloten met een </a:t>
            </a:r>
            <a:r>
              <a:rPr lang="nl-NL" dirty="0" err="1"/>
              <a:t>hackchallenge</a:t>
            </a:r>
            <a:r>
              <a:rPr lang="nl-NL" dirty="0"/>
              <a:t> onder leiding van een ethisch hacker, waar je mooie prijzen kunt winnen! </a:t>
            </a:r>
          </a:p>
          <a:p>
            <a:endParaRPr lang="nl-NL" dirty="0"/>
          </a:p>
          <a:p>
            <a:r>
              <a:rPr lang="nl-NL" dirty="0"/>
              <a:t>Voor ouders en docenten is ook een eigen programma, zodat ze snappen waar jij mee bezig bent en hoe je deze skills in de toekomst kunt gebruiken. </a:t>
            </a:r>
          </a:p>
          <a:p>
            <a:endParaRPr lang="nl-NL" dirty="0"/>
          </a:p>
        </p:txBody>
      </p:sp>
      <p:sp>
        <p:nvSpPr>
          <p:cNvPr id="4" name="Tijdelijke aanduiding voor dianummer 3">
            <a:extLst>
              <a:ext uri="{FF2B5EF4-FFF2-40B4-BE49-F238E27FC236}">
                <a16:creationId xmlns:a16="http://schemas.microsoft.com/office/drawing/2014/main" id="{7F9F1DDB-771E-9FB0-7B87-EE9995AC5C97}"/>
              </a:ext>
            </a:extLst>
          </p:cNvPr>
          <p:cNvSpPr>
            <a:spLocks noGrp="1"/>
          </p:cNvSpPr>
          <p:nvPr>
            <p:ph type="sldNum" sz="quarter" idx="5"/>
          </p:nvPr>
        </p:nvSpPr>
        <p:spPr/>
        <p:txBody>
          <a:bodyPr/>
          <a:lstStyle/>
          <a:p>
            <a:fld id="{8F38C14D-8BF8-406B-84A9-ECCF4029F274}" type="slidenum">
              <a:rPr lang="nl-NL" smtClean="0"/>
              <a:t>7</a:t>
            </a:fld>
            <a:endParaRPr lang="nl-NL"/>
          </a:p>
        </p:txBody>
      </p:sp>
    </p:spTree>
    <p:extLst>
      <p:ext uri="{BB962C8B-B14F-4D97-AF65-F5344CB8AC3E}">
        <p14:creationId xmlns:p14="http://schemas.microsoft.com/office/powerpoint/2010/main" val="3355233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1057D-E9A0-277E-0202-B77F7EBCC3C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31D130-A1FF-37A5-CF1F-EE772FEBEBC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8B48600-BD7E-6B5D-B291-618467CBC429}"/>
              </a:ext>
            </a:extLst>
          </p:cNvPr>
          <p:cNvSpPr>
            <a:spLocks noGrp="1"/>
          </p:cNvSpPr>
          <p:nvPr>
            <p:ph type="body" idx="1"/>
          </p:nvPr>
        </p:nvSpPr>
        <p:spPr/>
        <p:txBody>
          <a:bodyPr/>
          <a:lstStyle/>
          <a:p>
            <a:r>
              <a:rPr lang="nl-NL" dirty="0"/>
              <a:t>Tijdens het event zijn er verschillende presentaties, waaronder een van een ethisch hacker. Daarnaast zijn er interessante workshops van het Defensie Cyber commando, cybersecurity-experts en OSINT-specialisten van de politie. Zij nemen je ook mee in verschillende CTF (</a:t>
            </a:r>
            <a:r>
              <a:rPr lang="nl-NL" dirty="0" err="1"/>
              <a:t>Capture</a:t>
            </a:r>
            <a:r>
              <a:rPr lang="nl-NL" dirty="0"/>
              <a:t> The </a:t>
            </a:r>
            <a:r>
              <a:rPr lang="nl-NL" dirty="0" err="1"/>
              <a:t>Flag</a:t>
            </a:r>
            <a:r>
              <a:rPr lang="nl-NL" dirty="0"/>
              <a:t>) en OSINT </a:t>
            </a:r>
            <a:r>
              <a:rPr lang="nl-NL" dirty="0" err="1"/>
              <a:t>challenges</a:t>
            </a:r>
            <a:r>
              <a:rPr lang="nl-NL" dirty="0"/>
              <a:t> en ondersteunen je met handige tips en tricks.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Tijdens de pauzes is er tijd om te gamen met de politie in echte racesimulatoren en kun je interessante organisaties en bedrijven ontmoeten die je alles kunnen vertellen over een toekomst in IT of cybersecurity. Daarnaast loopt stichting Cyberbreinen rond, een netwerk vol jongeren die passie hebben voor IT, cybersecurity en AI. Zij kunnen je ook meer vertellen over de stichting en de projecten die ze doen.</a:t>
            </a:r>
            <a:r>
              <a:rPr lang="nl-NL" sz="1200" dirty="0">
                <a:solidFill>
                  <a:schemeClr val="bg1"/>
                </a:solidFill>
                <a:hlinkClick r:id="rId3"/>
              </a:rPr>
              <a:t> t.s.schraa@zoetermeer.nl</a:t>
            </a:r>
            <a:endParaRPr lang="nl-NL" sz="1200" dirty="0">
              <a:solidFill>
                <a:schemeClr val="bg1"/>
              </a:solidFill>
            </a:endParaRPr>
          </a:p>
          <a:p>
            <a:endParaRPr lang="nl-NL" dirty="0"/>
          </a:p>
          <a:p>
            <a:endParaRPr lang="nl-NL" dirty="0"/>
          </a:p>
          <a:p>
            <a:r>
              <a:rPr lang="nl-NL" dirty="0"/>
              <a:t>De dag wordt afgesloten met een </a:t>
            </a:r>
            <a:r>
              <a:rPr lang="nl-NL" dirty="0" err="1"/>
              <a:t>hackchallenge</a:t>
            </a:r>
            <a:r>
              <a:rPr lang="nl-NL" dirty="0"/>
              <a:t> onder leiding van een ethisch hacker, waar je mooie prijzen kunt winnen! </a:t>
            </a:r>
          </a:p>
          <a:p>
            <a:endParaRPr lang="nl-NL" dirty="0"/>
          </a:p>
          <a:p>
            <a:r>
              <a:rPr lang="nl-NL" dirty="0"/>
              <a:t>Voor ouders en docenten is ook een eigen programma, zodat ze snappen waar jij mee bezig bent en hoe je deze skills in de toekomst kunt gebruiken. </a:t>
            </a:r>
          </a:p>
          <a:p>
            <a:endParaRPr lang="nl-NL" dirty="0"/>
          </a:p>
        </p:txBody>
      </p:sp>
      <p:sp>
        <p:nvSpPr>
          <p:cNvPr id="4" name="Tijdelijke aanduiding voor dianummer 3">
            <a:extLst>
              <a:ext uri="{FF2B5EF4-FFF2-40B4-BE49-F238E27FC236}">
                <a16:creationId xmlns:a16="http://schemas.microsoft.com/office/drawing/2014/main" id="{6585BB78-4B6C-6492-AD20-ACAC588885D5}"/>
              </a:ext>
            </a:extLst>
          </p:cNvPr>
          <p:cNvSpPr>
            <a:spLocks noGrp="1"/>
          </p:cNvSpPr>
          <p:nvPr>
            <p:ph type="sldNum" sz="quarter" idx="5"/>
          </p:nvPr>
        </p:nvSpPr>
        <p:spPr/>
        <p:txBody>
          <a:bodyPr/>
          <a:lstStyle/>
          <a:p>
            <a:fld id="{8F38C14D-8BF8-406B-84A9-ECCF4029F274}" type="slidenum">
              <a:rPr lang="nl-NL" smtClean="0"/>
              <a:t>8</a:t>
            </a:fld>
            <a:endParaRPr lang="nl-NL"/>
          </a:p>
        </p:txBody>
      </p:sp>
    </p:spTree>
    <p:extLst>
      <p:ext uri="{BB962C8B-B14F-4D97-AF65-F5344CB8AC3E}">
        <p14:creationId xmlns:p14="http://schemas.microsoft.com/office/powerpoint/2010/main" val="9718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Denk je dat je de skills hebt om deel te nemen aan de re_B00TCMP? Dan moet je eerst bewijzen dat je het aankunt. We hebben een speciale re_B00TCHALLENGE opgesteld waarmee je kunt laten zien wat je kan. Beantwoord de vragen en los alle </a:t>
            </a:r>
            <a:r>
              <a:rPr lang="nl-NL" dirty="0" err="1"/>
              <a:t>challenges</a:t>
            </a:r>
            <a:r>
              <a:rPr lang="nl-NL" dirty="0"/>
              <a:t> op. Ben je goed genoeg? Dan krijg je exclusieve toegang tot de re_B00TCMP. </a:t>
            </a:r>
          </a:p>
          <a:p>
            <a:endParaRPr lang="nl-NL" dirty="0"/>
          </a:p>
          <a:p>
            <a:r>
              <a:rPr lang="nl-NL" dirty="0"/>
              <a:t>Vergeet hierna vooral je gegevens niet in te vullen, want alleen dan kunnen we je uitnodigen voor dit gratis event!</a:t>
            </a:r>
          </a:p>
        </p:txBody>
      </p:sp>
      <p:sp>
        <p:nvSpPr>
          <p:cNvPr id="4" name="Tijdelijke aanduiding voor dianummer 3"/>
          <p:cNvSpPr>
            <a:spLocks noGrp="1"/>
          </p:cNvSpPr>
          <p:nvPr>
            <p:ph type="sldNum" sz="quarter" idx="5"/>
          </p:nvPr>
        </p:nvSpPr>
        <p:spPr/>
        <p:txBody>
          <a:bodyPr/>
          <a:lstStyle/>
          <a:p>
            <a:fld id="{8F38C14D-8BF8-406B-84A9-ECCF4029F274}" type="slidenum">
              <a:rPr lang="nl-NL" smtClean="0"/>
              <a:t>9</a:t>
            </a:fld>
            <a:endParaRPr lang="nl-NL"/>
          </a:p>
        </p:txBody>
      </p:sp>
    </p:spTree>
    <p:extLst>
      <p:ext uri="{BB962C8B-B14F-4D97-AF65-F5344CB8AC3E}">
        <p14:creationId xmlns:p14="http://schemas.microsoft.com/office/powerpoint/2010/main" val="843435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2E28DB-8222-AD47-AB64-4F18F7311D7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1D9C687-B5AF-7943-AA34-4B2AA332F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1A588B1-35B5-2440-85F9-A11370FF13F7}"/>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5" name="Tijdelijke aanduiding voor voettekst 4">
            <a:extLst>
              <a:ext uri="{FF2B5EF4-FFF2-40B4-BE49-F238E27FC236}">
                <a16:creationId xmlns:a16="http://schemas.microsoft.com/office/drawing/2014/main" id="{6F49060E-41CC-5747-9588-9F3105747E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85AE0B8-42B7-D147-9B83-F8358CA834F2}"/>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1191928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72E87-8E20-234F-BF17-4E804876950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E1CC387-6A57-FA41-AED9-8D0A822EAF17}"/>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9833F269-AA03-EA45-B9C3-F0812F197EC0}"/>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5" name="Tijdelijke aanduiding voor voettekst 4">
            <a:extLst>
              <a:ext uri="{FF2B5EF4-FFF2-40B4-BE49-F238E27FC236}">
                <a16:creationId xmlns:a16="http://schemas.microsoft.com/office/drawing/2014/main" id="{06865FC5-97C7-4A40-BF2E-1B6E2F5594B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6FBD7B-8F39-BF4C-B715-559CA4FCDF5D}"/>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277416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BBB8F13-9778-4742-8D48-70D111A8F54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F50CF9E-355B-0E4A-9107-4AC33B4F348A}"/>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4B1B653D-0C9E-5049-A648-1308C79850D8}"/>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5" name="Tijdelijke aanduiding voor voettekst 4">
            <a:extLst>
              <a:ext uri="{FF2B5EF4-FFF2-40B4-BE49-F238E27FC236}">
                <a16:creationId xmlns:a16="http://schemas.microsoft.com/office/drawing/2014/main" id="{F43DEA4D-1BAD-CF4C-90E5-738DCA39A4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6335EAB-E400-5242-AF80-62A880942276}"/>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300222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6F2F66-4F74-CB46-981B-716A6A291EC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8E764F7-ECEC-BA43-A074-FFA2DFF1EFC7}"/>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CC24A924-4616-0B4A-B69A-D6AE77EE08C7}"/>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5" name="Tijdelijke aanduiding voor voettekst 4">
            <a:extLst>
              <a:ext uri="{FF2B5EF4-FFF2-40B4-BE49-F238E27FC236}">
                <a16:creationId xmlns:a16="http://schemas.microsoft.com/office/drawing/2014/main" id="{07E794A6-6B84-C147-A49B-9F129FE5DE8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5F52A86-6E35-1545-BA50-B97B31389791}"/>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411273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1B56FC-37C9-5A42-8B8D-BC15EAE56DE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7278B39-3130-F647-BA90-51E41395CC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CB52B979-CAD3-E846-A6DC-85B30252D5EB}"/>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5" name="Tijdelijke aanduiding voor voettekst 4">
            <a:extLst>
              <a:ext uri="{FF2B5EF4-FFF2-40B4-BE49-F238E27FC236}">
                <a16:creationId xmlns:a16="http://schemas.microsoft.com/office/drawing/2014/main" id="{772FC049-8A04-6843-A158-4E56BA75A2F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2ABD3F5-27AE-6B43-98FC-EF711EAA4FAD}"/>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3003860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2EC44-9AAD-584E-A09F-CC0EA59D563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6D4E52C-9D7A-DA44-A49A-027DE810B2C5}"/>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CDC8727A-F8AA-CB4A-BAA5-939A0DEE2C53}"/>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7CD16514-E50B-CE49-BC68-998B3F55111E}"/>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6" name="Tijdelijke aanduiding voor voettekst 5">
            <a:extLst>
              <a:ext uri="{FF2B5EF4-FFF2-40B4-BE49-F238E27FC236}">
                <a16:creationId xmlns:a16="http://schemas.microsoft.com/office/drawing/2014/main" id="{CA4F7853-C080-7442-A8E1-5AF079EF7D5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38C4119-93A0-7C45-BE95-5FA1C78D7960}"/>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57703075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64930-5C3F-5B49-BD3B-07856862243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20558B7-26B3-7E4A-B5A5-776DA58AC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A2A254BB-8EB5-A240-9CC6-2E41C23C5E2B}"/>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86B4F98D-E1D6-5D49-8CFC-0D5AC32542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C0A201CC-40DF-4045-ACCF-5A1F11A51A83}"/>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AEC4C3A4-D42E-AA4C-96B1-5C6903576E31}"/>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8" name="Tijdelijke aanduiding voor voettekst 7">
            <a:extLst>
              <a:ext uri="{FF2B5EF4-FFF2-40B4-BE49-F238E27FC236}">
                <a16:creationId xmlns:a16="http://schemas.microsoft.com/office/drawing/2014/main" id="{237A373C-8167-B94C-8AD5-9888B43E003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0B15656-8BB0-B147-A9C0-16E483C3C8E7}"/>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130173108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05B207-34C5-BC41-9671-BADC32E45F5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3FA0921-93C3-DA4A-87ED-F208100FD87C}"/>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4" name="Tijdelijke aanduiding voor voettekst 3">
            <a:extLst>
              <a:ext uri="{FF2B5EF4-FFF2-40B4-BE49-F238E27FC236}">
                <a16:creationId xmlns:a16="http://schemas.microsoft.com/office/drawing/2014/main" id="{67A62DC5-B444-C948-B148-EAF9E73D2759}"/>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FB33A51-9A13-BB4E-89AC-C5B926903F74}"/>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188729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21F8C4C-9ED9-8440-BE2C-43B8F8BC7C12}"/>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3" name="Tijdelijke aanduiding voor voettekst 2">
            <a:extLst>
              <a:ext uri="{FF2B5EF4-FFF2-40B4-BE49-F238E27FC236}">
                <a16:creationId xmlns:a16="http://schemas.microsoft.com/office/drawing/2014/main" id="{ACF0E6C3-6BDA-964B-99A3-6E61FD8051E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F632FA2-C0AD-CC47-BECC-35893001CC4A}"/>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1453916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A0AC2-DE81-9D44-8FA8-DB54EFFF31A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8B0FA55-4975-504B-9C7D-B624DBC15B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08FC5FA3-7C6F-BE41-8EC3-859ABD7F8D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6E257E24-6086-5745-8634-0A2C1A7DC1E4}"/>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6" name="Tijdelijke aanduiding voor voettekst 5">
            <a:extLst>
              <a:ext uri="{FF2B5EF4-FFF2-40B4-BE49-F238E27FC236}">
                <a16:creationId xmlns:a16="http://schemas.microsoft.com/office/drawing/2014/main" id="{F3C68BC0-1B7B-5141-A6D0-CCD12C5BBF3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C49D599-AA56-6E4C-AE1E-92CB6CAE7EE8}"/>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17945894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27763-4779-284B-A353-6FBE3215D98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5E28D32-462E-9C48-BB57-A6E9FD5D42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320BD41-6DDE-A043-B31D-EF5D3D3BF4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B4D31C2F-95C3-9B4D-A7C1-6DA06273DB9A}"/>
              </a:ext>
            </a:extLst>
          </p:cNvPr>
          <p:cNvSpPr>
            <a:spLocks noGrp="1"/>
          </p:cNvSpPr>
          <p:nvPr>
            <p:ph type="dt" sz="half" idx="10"/>
          </p:nvPr>
        </p:nvSpPr>
        <p:spPr/>
        <p:txBody>
          <a:bodyPr/>
          <a:lstStyle/>
          <a:p>
            <a:fld id="{E851F80B-C7D5-42C2-AA30-EAACD1C168C5}" type="datetimeFigureOut">
              <a:rPr lang="nl-NL" smtClean="0"/>
              <a:t>25-2-2025</a:t>
            </a:fld>
            <a:endParaRPr lang="nl-NL"/>
          </a:p>
        </p:txBody>
      </p:sp>
      <p:sp>
        <p:nvSpPr>
          <p:cNvPr id="6" name="Tijdelijke aanduiding voor voettekst 5">
            <a:extLst>
              <a:ext uri="{FF2B5EF4-FFF2-40B4-BE49-F238E27FC236}">
                <a16:creationId xmlns:a16="http://schemas.microsoft.com/office/drawing/2014/main" id="{DC66111F-91B6-1E4F-9A80-0C7BDEB1FF0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A7F6F9D-60E8-F647-9E5C-4969D732359E}"/>
              </a:ext>
            </a:extLst>
          </p:cNvPr>
          <p:cNvSpPr>
            <a:spLocks noGrp="1"/>
          </p:cNvSpPr>
          <p:nvPr>
            <p:ph type="sldNum" sz="quarter" idx="12"/>
          </p:nvPr>
        </p:nvSpPr>
        <p:spPr/>
        <p:txBody>
          <a:bodyPr/>
          <a:lstStyle/>
          <a:p>
            <a:fld id="{0F03CAF4-DA59-4257-AFAB-5DA3E252D578}" type="slidenum">
              <a:rPr lang="nl-NL" smtClean="0"/>
              <a:t>‹nr.›</a:t>
            </a:fld>
            <a:endParaRPr lang="nl-NL"/>
          </a:p>
        </p:txBody>
      </p:sp>
    </p:spTree>
    <p:extLst>
      <p:ext uri="{BB962C8B-B14F-4D97-AF65-F5344CB8AC3E}">
        <p14:creationId xmlns:p14="http://schemas.microsoft.com/office/powerpoint/2010/main" val="3944400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EA67B7D-C2FC-954E-98DB-F6F11ED8B3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7F046D6-73EA-8346-AB7D-E201BC9C80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F82BE5D-A81D-5D4C-B88A-B32A511A6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1F80B-C7D5-42C2-AA30-EAACD1C168C5}" type="datetimeFigureOut">
              <a:rPr lang="nl-NL" smtClean="0"/>
              <a:t>25-2-2025</a:t>
            </a:fld>
            <a:endParaRPr lang="nl-NL"/>
          </a:p>
        </p:txBody>
      </p:sp>
      <p:sp>
        <p:nvSpPr>
          <p:cNvPr id="5" name="Tijdelijke aanduiding voor voettekst 4">
            <a:extLst>
              <a:ext uri="{FF2B5EF4-FFF2-40B4-BE49-F238E27FC236}">
                <a16:creationId xmlns:a16="http://schemas.microsoft.com/office/drawing/2014/main" id="{DF0E97D3-D341-9C4B-AA66-D31F53249B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88693EF-50D3-644E-8D37-ECB20474FC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3CAF4-DA59-4257-AFAB-5DA3E252D578}" type="slidenum">
              <a:rPr lang="nl-NL" smtClean="0"/>
              <a:t>‹nr.›</a:t>
            </a:fld>
            <a:endParaRPr lang="nl-NL"/>
          </a:p>
        </p:txBody>
      </p:sp>
    </p:spTree>
    <p:extLst>
      <p:ext uri="{BB962C8B-B14F-4D97-AF65-F5344CB8AC3E}">
        <p14:creationId xmlns:p14="http://schemas.microsoft.com/office/powerpoint/2010/main" val="706428097"/>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hyperlink" Target="mailto:info@re-B00TCMP.n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t.s.schraa@zoetermeer.nl" TargetMode="External"/><Relationship Id="rId5" Type="http://schemas.openxmlformats.org/officeDocument/2006/relationships/hyperlink" Target="mailto:e.s.peters@zoetermeer.nl"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youtube.com/watch?v=DLa2B0Up7s4"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7C6122-BED8-5946-BE96-94F4D9269DCD}"/>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43921428-7632-584E-8314-803E447C18B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E752A08C-F75B-0F40-B42B-D4658F9E0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89F31F94-AE5F-E846-82F1-17410E823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FB8F02BF-CE56-F943-B082-5F516A450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6944C65E-B46D-0041-A1EA-A6C0EAE72F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F6DF6249-C290-E746-8235-A8B2951E7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pic>
        <p:nvPicPr>
          <p:cNvPr id="3" name="Afbeelding 2">
            <a:extLst>
              <a:ext uri="{FF2B5EF4-FFF2-40B4-BE49-F238E27FC236}">
                <a16:creationId xmlns:a16="http://schemas.microsoft.com/office/drawing/2014/main" id="{983D0EE7-E1A3-3C48-9B2F-E478CC05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1513" y="3224320"/>
            <a:ext cx="4138628" cy="2828062"/>
          </a:xfrm>
          <a:prstGeom prst="rect">
            <a:avLst/>
          </a:prstGeom>
          <a:effectLst>
            <a:softEdge rad="159571"/>
          </a:effectLst>
        </p:spPr>
      </p:pic>
      <p:sp>
        <p:nvSpPr>
          <p:cNvPr id="2" name="Tekstvak 1">
            <a:extLst>
              <a:ext uri="{FF2B5EF4-FFF2-40B4-BE49-F238E27FC236}">
                <a16:creationId xmlns:a16="http://schemas.microsoft.com/office/drawing/2014/main" id="{06F540D1-D686-B06B-12F1-4A7C98153D0A}"/>
              </a:ext>
            </a:extLst>
          </p:cNvPr>
          <p:cNvSpPr txBox="1"/>
          <p:nvPr/>
        </p:nvSpPr>
        <p:spPr>
          <a:xfrm>
            <a:off x="4686875" y="2006090"/>
            <a:ext cx="5233846" cy="584775"/>
          </a:xfrm>
          <a:prstGeom prst="rect">
            <a:avLst/>
          </a:prstGeom>
          <a:noFill/>
        </p:spPr>
        <p:txBody>
          <a:bodyPr wrap="square" rtlCol="0">
            <a:spAutoFit/>
          </a:bodyPr>
          <a:lstStyle/>
          <a:p>
            <a:r>
              <a:rPr lang="nl-NL" sz="3200" b="1" dirty="0">
                <a:solidFill>
                  <a:schemeClr val="bg1"/>
                </a:solidFill>
              </a:rPr>
              <a:t>Zaterdag 17 </a:t>
            </a:r>
            <a:r>
              <a:rPr lang="nl-NL" sz="3200" b="1" dirty="0">
                <a:solidFill>
                  <a:schemeClr val="bg1"/>
                </a:solidFill>
                <a:cs typeface="Arial" panose="020B0604020202020204" pitchFamily="34" charset="0"/>
              </a:rPr>
              <a:t>mei</a:t>
            </a:r>
            <a:r>
              <a:rPr lang="nl-NL" sz="3200" b="1" dirty="0">
                <a:solidFill>
                  <a:schemeClr val="bg1"/>
                </a:solidFill>
              </a:rPr>
              <a:t> 2025</a:t>
            </a:r>
          </a:p>
        </p:txBody>
      </p:sp>
      <p:sp>
        <p:nvSpPr>
          <p:cNvPr id="6" name="Tekstvak 5">
            <a:extLst>
              <a:ext uri="{FF2B5EF4-FFF2-40B4-BE49-F238E27FC236}">
                <a16:creationId xmlns:a16="http://schemas.microsoft.com/office/drawing/2014/main" id="{6E0CCFD2-5DEF-9276-6EE7-E1BCE229B457}"/>
              </a:ext>
            </a:extLst>
          </p:cNvPr>
          <p:cNvSpPr txBox="1"/>
          <p:nvPr/>
        </p:nvSpPr>
        <p:spPr>
          <a:xfrm>
            <a:off x="2994409" y="3276991"/>
            <a:ext cx="6129494" cy="369332"/>
          </a:xfrm>
          <a:prstGeom prst="rect">
            <a:avLst/>
          </a:prstGeom>
          <a:noFill/>
        </p:spPr>
        <p:txBody>
          <a:bodyPr wrap="square">
            <a:spAutoFit/>
          </a:bodyPr>
          <a:lstStyle/>
          <a:p>
            <a:endParaRPr lang="nl-NL" dirty="0"/>
          </a:p>
        </p:txBody>
      </p:sp>
      <p:sp>
        <p:nvSpPr>
          <p:cNvPr id="10" name="Tekstvak 9">
            <a:extLst>
              <a:ext uri="{FF2B5EF4-FFF2-40B4-BE49-F238E27FC236}">
                <a16:creationId xmlns:a16="http://schemas.microsoft.com/office/drawing/2014/main" id="{710AD6C2-7F32-1AD2-4AEF-C95A6C022088}"/>
              </a:ext>
            </a:extLst>
          </p:cNvPr>
          <p:cNvSpPr txBox="1"/>
          <p:nvPr/>
        </p:nvSpPr>
        <p:spPr>
          <a:xfrm>
            <a:off x="3047163" y="3282015"/>
            <a:ext cx="6094324" cy="923330"/>
          </a:xfrm>
          <a:prstGeom prst="rect">
            <a:avLst/>
          </a:prstGeom>
          <a:noFill/>
        </p:spPr>
        <p:txBody>
          <a:bodyPr wrap="square">
            <a:spAutoFit/>
          </a:bodyPr>
          <a:lstStyle/>
          <a:p>
            <a:endParaRPr lang="nl-NL" dirty="0"/>
          </a:p>
          <a:p>
            <a:endParaRPr lang="nl-NL" dirty="0"/>
          </a:p>
          <a:p>
            <a:endParaRPr lang="nl-NL" dirty="0"/>
          </a:p>
        </p:txBody>
      </p:sp>
      <p:pic>
        <p:nvPicPr>
          <p:cNvPr id="16" name="Afbeelding 15" descr="Afbeelding met cirkel, Lettertype, logo, Graphics&#10;&#10;Automatisch gegenereerde beschrijving">
            <a:extLst>
              <a:ext uri="{FF2B5EF4-FFF2-40B4-BE49-F238E27FC236}">
                <a16:creationId xmlns:a16="http://schemas.microsoft.com/office/drawing/2014/main" id="{D5EA96F7-8729-9253-31E9-FF2A37E76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0617" y="3782450"/>
            <a:ext cx="1131194" cy="1131194"/>
          </a:xfrm>
          <a:prstGeom prst="rect">
            <a:avLst/>
          </a:prstGeom>
        </p:spPr>
      </p:pic>
      <p:pic>
        <p:nvPicPr>
          <p:cNvPr id="18" name="Afbeelding 17" descr="Afbeelding met tekst, Lettertype, logo, Graphics&#10;&#10;Automatisch gegenereerde beschrijving">
            <a:extLst>
              <a:ext uri="{FF2B5EF4-FFF2-40B4-BE49-F238E27FC236}">
                <a16:creationId xmlns:a16="http://schemas.microsoft.com/office/drawing/2014/main" id="{C0774081-3BFC-9A61-3876-DD9AC27DC62F}"/>
              </a:ext>
            </a:extLst>
          </p:cNvPr>
          <p:cNvPicPr>
            <a:picLocks noChangeAspect="1"/>
          </p:cNvPicPr>
          <p:nvPr/>
        </p:nvPicPr>
        <p:blipFill>
          <a:blip r:embed="rId7">
            <a:extLst>
              <a:ext uri="{28A0092B-C50C-407E-A947-70E740481C1C}">
                <a14:useLocalDpi xmlns:a14="http://schemas.microsoft.com/office/drawing/2010/main" val="0"/>
              </a:ext>
            </a:extLst>
          </a:blip>
          <a:srcRect l="20029" t="8928" r="16365" b="11776"/>
          <a:stretch/>
        </p:blipFill>
        <p:spPr>
          <a:xfrm>
            <a:off x="1730189" y="3888712"/>
            <a:ext cx="1816880" cy="943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kstvak 18">
            <a:extLst>
              <a:ext uri="{FF2B5EF4-FFF2-40B4-BE49-F238E27FC236}">
                <a16:creationId xmlns:a16="http://schemas.microsoft.com/office/drawing/2014/main" id="{C7A4F96A-202A-3100-A739-EDA0681BBE35}"/>
              </a:ext>
            </a:extLst>
          </p:cNvPr>
          <p:cNvSpPr txBox="1"/>
          <p:nvPr/>
        </p:nvSpPr>
        <p:spPr>
          <a:xfrm>
            <a:off x="4966875" y="2506326"/>
            <a:ext cx="5233846" cy="338554"/>
          </a:xfrm>
          <a:prstGeom prst="rect">
            <a:avLst/>
          </a:prstGeom>
          <a:noFill/>
        </p:spPr>
        <p:txBody>
          <a:bodyPr wrap="square" rtlCol="0">
            <a:spAutoFit/>
          </a:bodyPr>
          <a:lstStyle/>
          <a:p>
            <a:r>
              <a:rPr lang="nl-NL" sz="1600" dirty="0">
                <a:solidFill>
                  <a:schemeClr val="bg1"/>
                </a:solidFill>
              </a:rPr>
              <a:t>Dutch </a:t>
            </a:r>
            <a:r>
              <a:rPr lang="nl-NL" sz="1600" dirty="0" err="1">
                <a:solidFill>
                  <a:schemeClr val="bg1"/>
                </a:solidFill>
              </a:rPr>
              <a:t>Innovation</a:t>
            </a:r>
            <a:r>
              <a:rPr lang="nl-NL" sz="1600" dirty="0">
                <a:solidFill>
                  <a:schemeClr val="bg1"/>
                </a:solidFill>
              </a:rPr>
              <a:t> </a:t>
            </a:r>
            <a:r>
              <a:rPr lang="nl-NL" sz="1600" dirty="0" err="1">
                <a:solidFill>
                  <a:schemeClr val="bg1"/>
                </a:solidFill>
              </a:rPr>
              <a:t>Factory</a:t>
            </a:r>
            <a:r>
              <a:rPr lang="nl-NL" sz="1600" dirty="0">
                <a:solidFill>
                  <a:schemeClr val="bg1"/>
                </a:solidFill>
              </a:rPr>
              <a:t>, Zoetermeer</a:t>
            </a:r>
          </a:p>
        </p:txBody>
      </p:sp>
    </p:spTree>
    <p:extLst>
      <p:ext uri="{BB962C8B-B14F-4D97-AF65-F5344CB8AC3E}">
        <p14:creationId xmlns:p14="http://schemas.microsoft.com/office/powerpoint/2010/main" val="2510980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7C6122-BED8-5946-BE96-94F4D9269DCD}"/>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43921428-7632-584E-8314-803E447C18B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E752A08C-F75B-0F40-B42B-D4658F9E0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89F31F94-AE5F-E846-82F1-17410E823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FB8F02BF-CE56-F943-B082-5F516A450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6944C65E-B46D-0041-A1EA-A6C0EAE72F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F6DF6249-C290-E746-8235-A8B2951E7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10" name="Tekstvak 9">
            <a:extLst>
              <a:ext uri="{FF2B5EF4-FFF2-40B4-BE49-F238E27FC236}">
                <a16:creationId xmlns:a16="http://schemas.microsoft.com/office/drawing/2014/main" id="{8C3CF3E5-6A07-C64C-9A35-85DE95BF42F4}"/>
              </a:ext>
            </a:extLst>
          </p:cNvPr>
          <p:cNvSpPr txBox="1"/>
          <p:nvPr/>
        </p:nvSpPr>
        <p:spPr>
          <a:xfrm>
            <a:off x="1403126" y="2704699"/>
            <a:ext cx="7259436" cy="3539430"/>
          </a:xfrm>
          <a:prstGeom prst="rect">
            <a:avLst/>
          </a:prstGeom>
          <a:noFill/>
        </p:spPr>
        <p:txBody>
          <a:bodyPr wrap="square" rtlCol="0">
            <a:spAutoFit/>
          </a:bodyPr>
          <a:lstStyle/>
          <a:p>
            <a:r>
              <a:rPr lang="nl-NL" sz="2400" b="1" dirty="0">
                <a:solidFill>
                  <a:schemeClr val="bg1"/>
                </a:solidFill>
              </a:rPr>
              <a:t>Q&amp;A</a:t>
            </a:r>
          </a:p>
          <a:p>
            <a:endParaRPr lang="nl-NL" sz="2400" dirty="0">
              <a:solidFill>
                <a:schemeClr val="bg1"/>
              </a:solidFill>
            </a:endParaRPr>
          </a:p>
          <a:p>
            <a:pPr marL="342900" indent="-342900">
              <a:buFont typeface="Arial" panose="020B0604020202020204" pitchFamily="34" charset="0"/>
              <a:buChar char="•"/>
            </a:pPr>
            <a:r>
              <a:rPr lang="nl-NL" sz="2000" dirty="0">
                <a:solidFill>
                  <a:schemeClr val="bg1"/>
                </a:solidFill>
              </a:rPr>
              <a:t>Vragen voor de re_B00TCMP in Zoetermeer: </a:t>
            </a:r>
            <a:r>
              <a:rPr lang="nl-NL" sz="2000" dirty="0">
                <a:solidFill>
                  <a:schemeClr val="bg1"/>
                </a:solidFill>
                <a:hlinkClick r:id="rId5"/>
              </a:rPr>
              <a:t>e.s.peters@zoetermeer.nl</a:t>
            </a:r>
            <a:r>
              <a:rPr lang="nl-NL" sz="2000" dirty="0">
                <a:solidFill>
                  <a:schemeClr val="bg1"/>
                </a:solidFill>
              </a:rPr>
              <a:t> &amp; </a:t>
            </a:r>
            <a:r>
              <a:rPr lang="nl-NL" sz="2000" dirty="0">
                <a:solidFill>
                  <a:schemeClr val="bg1"/>
                </a:solidFill>
                <a:hlinkClick r:id="rId6"/>
              </a:rPr>
              <a:t>t.s.schraa@zoetermeer.nl</a:t>
            </a:r>
            <a:endParaRPr lang="nl-NL" sz="2000" dirty="0">
              <a:solidFill>
                <a:schemeClr val="bg1"/>
              </a:solidFill>
            </a:endParaRPr>
          </a:p>
          <a:p>
            <a:pPr marL="342900" indent="-342900">
              <a:buFont typeface="Arial" panose="020B0604020202020204" pitchFamily="34" charset="0"/>
              <a:buChar char="•"/>
            </a:pPr>
            <a:r>
              <a:rPr lang="nl-NL" sz="2000" dirty="0">
                <a:solidFill>
                  <a:schemeClr val="bg1"/>
                </a:solidFill>
              </a:rPr>
              <a:t>Verdere vragen over de re_B00TCMP: </a:t>
            </a:r>
            <a:r>
              <a:rPr lang="nl-NL" sz="2000" dirty="0">
                <a:solidFill>
                  <a:schemeClr val="bg1"/>
                </a:solidFill>
                <a:hlinkClick r:id="rId7"/>
              </a:rPr>
              <a:t>info@re-B00TCMP.nl</a:t>
            </a:r>
            <a:endParaRPr lang="nl-NL" sz="2000" dirty="0">
              <a:solidFill>
                <a:schemeClr val="bg1"/>
              </a:solidFill>
            </a:endParaRPr>
          </a:p>
          <a:p>
            <a:pPr marL="342900" indent="-342900">
              <a:buFont typeface="Arial" panose="020B0604020202020204" pitchFamily="34" charset="0"/>
              <a:buChar char="•"/>
            </a:pPr>
            <a:r>
              <a:rPr lang="nl-NL" sz="2000" dirty="0">
                <a:solidFill>
                  <a:schemeClr val="bg1"/>
                </a:solidFill>
              </a:rPr>
              <a:t>Maak de challenge!</a:t>
            </a:r>
          </a:p>
          <a:p>
            <a:r>
              <a:rPr lang="nl-NL" sz="2400" dirty="0">
                <a:solidFill>
                  <a:schemeClr val="bg1"/>
                </a:solidFill>
              </a:rPr>
              <a:t> </a:t>
            </a:r>
          </a:p>
          <a:p>
            <a:endParaRPr lang="nl-NL" b="1" dirty="0">
              <a:solidFill>
                <a:schemeClr val="bg1"/>
              </a:solidFill>
            </a:endParaRPr>
          </a:p>
          <a:p>
            <a:endParaRPr lang="nl-NL" b="1" dirty="0">
              <a:solidFill>
                <a:schemeClr val="bg1"/>
              </a:solidFill>
            </a:endParaRPr>
          </a:p>
          <a:p>
            <a:pPr marL="571500" indent="-571500">
              <a:buFont typeface="Arial" panose="020B0604020202020204" pitchFamily="34" charset="0"/>
              <a:buChar char="•"/>
            </a:pPr>
            <a:endParaRPr lang="nl-NL" dirty="0">
              <a:solidFill>
                <a:schemeClr val="bg1"/>
              </a:solidFill>
            </a:endParaRPr>
          </a:p>
          <a:p>
            <a:endParaRPr lang="nl-NL" dirty="0">
              <a:solidFill>
                <a:schemeClr val="bg1"/>
              </a:solidFill>
            </a:endParaRPr>
          </a:p>
        </p:txBody>
      </p:sp>
      <p:pic>
        <p:nvPicPr>
          <p:cNvPr id="2" name="Afbeelding 1">
            <a:extLst>
              <a:ext uri="{FF2B5EF4-FFF2-40B4-BE49-F238E27FC236}">
                <a16:creationId xmlns:a16="http://schemas.microsoft.com/office/drawing/2014/main" id="{CA673941-3C48-017F-8D11-1F8F9F65E426}"/>
              </a:ext>
            </a:extLst>
          </p:cNvPr>
          <p:cNvPicPr>
            <a:picLocks noChangeAspect="1"/>
          </p:cNvPicPr>
          <p:nvPr/>
        </p:nvPicPr>
        <p:blipFill>
          <a:blip r:embed="rId8"/>
          <a:srcRect l="4538" t="4302" r="395" b="432"/>
          <a:stretch/>
        </p:blipFill>
        <p:spPr>
          <a:xfrm>
            <a:off x="8880371" y="3219506"/>
            <a:ext cx="1799249" cy="1803030"/>
          </a:xfrm>
          <a:prstGeom prst="rect">
            <a:avLst/>
          </a:prstGeom>
        </p:spPr>
      </p:pic>
    </p:spTree>
    <p:extLst>
      <p:ext uri="{BB962C8B-B14F-4D97-AF65-F5344CB8AC3E}">
        <p14:creationId xmlns:p14="http://schemas.microsoft.com/office/powerpoint/2010/main" val="142370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ijdelijke aanduiding voor inhoud 3" descr="Afbeelding met tekst, schermopname, Lettertype, grafische vormgeving&#10;&#10;Automatisch gegenereerde beschrijving">
            <a:extLst>
              <a:ext uri="{FF2B5EF4-FFF2-40B4-BE49-F238E27FC236}">
                <a16:creationId xmlns:a16="http://schemas.microsoft.com/office/drawing/2014/main" id="{DA0BF82F-E994-EA94-AFD2-E9042D87DE3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24614" y="0"/>
            <a:ext cx="3931574" cy="6989468"/>
          </a:xfrm>
          <a:prstGeom prst="rect">
            <a:avLst/>
          </a:prstGeom>
        </p:spPr>
      </p:pic>
      <p:pic>
        <p:nvPicPr>
          <p:cNvPr id="8" name="Afbeelding 7">
            <a:extLst>
              <a:ext uri="{FF2B5EF4-FFF2-40B4-BE49-F238E27FC236}">
                <a16:creationId xmlns:a16="http://schemas.microsoft.com/office/drawing/2014/main" id="{F4CECB3D-48AF-DA35-B432-BCB8633C9BC8}"/>
              </a:ext>
            </a:extLst>
          </p:cNvPr>
          <p:cNvPicPr>
            <a:picLocks noChangeAspect="1"/>
          </p:cNvPicPr>
          <p:nvPr/>
        </p:nvPicPr>
        <p:blipFill>
          <a:blip r:embed="rId4"/>
          <a:stretch>
            <a:fillRect/>
          </a:stretch>
        </p:blipFill>
        <p:spPr>
          <a:xfrm>
            <a:off x="801175" y="2394676"/>
            <a:ext cx="2267758" cy="2267758"/>
          </a:xfrm>
          <a:prstGeom prst="rect">
            <a:avLst/>
          </a:prstGeom>
        </p:spPr>
      </p:pic>
      <p:pic>
        <p:nvPicPr>
          <p:cNvPr id="10" name="Afbeelding 9">
            <a:extLst>
              <a:ext uri="{FF2B5EF4-FFF2-40B4-BE49-F238E27FC236}">
                <a16:creationId xmlns:a16="http://schemas.microsoft.com/office/drawing/2014/main" id="{1AFF24A2-8AD0-9314-4B21-AB31F7B04A78}"/>
              </a:ext>
            </a:extLst>
          </p:cNvPr>
          <p:cNvPicPr>
            <a:picLocks noChangeAspect="1"/>
          </p:cNvPicPr>
          <p:nvPr/>
        </p:nvPicPr>
        <p:blipFill>
          <a:blip r:embed="rId4"/>
          <a:stretch>
            <a:fillRect/>
          </a:stretch>
        </p:blipFill>
        <p:spPr>
          <a:xfrm>
            <a:off x="8911869" y="2394676"/>
            <a:ext cx="2267758" cy="2267758"/>
          </a:xfrm>
          <a:prstGeom prst="rect">
            <a:avLst/>
          </a:prstGeom>
        </p:spPr>
      </p:pic>
    </p:spTree>
    <p:extLst>
      <p:ext uri="{BB962C8B-B14F-4D97-AF65-F5344CB8AC3E}">
        <p14:creationId xmlns:p14="http://schemas.microsoft.com/office/powerpoint/2010/main" val="428462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7C6122-BED8-5946-BE96-94F4D9269DCD}"/>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43921428-7632-584E-8314-803E447C18B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E752A08C-F75B-0F40-B42B-D4658F9E0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89F31F94-AE5F-E846-82F1-17410E823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FB8F02BF-CE56-F943-B082-5F516A450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6944C65E-B46D-0041-A1EA-A6C0EAE72F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F6DF6249-C290-E746-8235-A8B2951E7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2" name="Rechthoek 1">
            <a:extLst>
              <a:ext uri="{FF2B5EF4-FFF2-40B4-BE49-F238E27FC236}">
                <a16:creationId xmlns:a16="http://schemas.microsoft.com/office/drawing/2014/main" id="{1FD91AA2-9974-5B4E-9168-FF78D845E37C}"/>
              </a:ext>
            </a:extLst>
          </p:cNvPr>
          <p:cNvSpPr/>
          <p:nvPr/>
        </p:nvSpPr>
        <p:spPr>
          <a:xfrm>
            <a:off x="1440600" y="2383586"/>
            <a:ext cx="9110170" cy="2923877"/>
          </a:xfrm>
          <a:prstGeom prst="rect">
            <a:avLst/>
          </a:prstGeom>
        </p:spPr>
        <p:txBody>
          <a:bodyPr wrap="square">
            <a:spAutoFit/>
          </a:bodyPr>
          <a:lstStyle/>
          <a:p>
            <a:r>
              <a:rPr lang="nl-NL" sz="2800" b="1" dirty="0">
                <a:solidFill>
                  <a:schemeClr val="bg1"/>
                </a:solidFill>
              </a:rPr>
              <a:t>Wat is re_B00TCMP?</a:t>
            </a:r>
          </a:p>
          <a:p>
            <a:endParaRPr lang="nl-NL" sz="2200" dirty="0">
              <a:solidFill>
                <a:schemeClr val="bg1"/>
              </a:solidFill>
            </a:endParaRPr>
          </a:p>
          <a:p>
            <a:pPr marL="342900" indent="-342900">
              <a:buFont typeface="Arial" panose="020B0604020202020204" pitchFamily="34" charset="0"/>
              <a:buChar char="•"/>
            </a:pPr>
            <a:r>
              <a:rPr lang="nl-NL" sz="2200" dirty="0">
                <a:solidFill>
                  <a:schemeClr val="bg1"/>
                </a:solidFill>
              </a:rPr>
              <a:t>Een event voor iedereen van 12 t/m 25 jaar met interesse en skills op het gebied van IT.</a:t>
            </a:r>
          </a:p>
          <a:p>
            <a:pPr marL="342900" indent="-342900">
              <a:buFont typeface="Arial" panose="020B0604020202020204" pitchFamily="34" charset="0"/>
              <a:buChar char="•"/>
            </a:pPr>
            <a:r>
              <a:rPr lang="nl-NL" sz="2200" dirty="0">
                <a:solidFill>
                  <a:schemeClr val="bg1"/>
                </a:solidFill>
              </a:rPr>
              <a:t>Een kans om je skills te testen en nieuwe dingen te leren.</a:t>
            </a:r>
          </a:p>
          <a:p>
            <a:pPr marL="342900" indent="-342900">
              <a:buFont typeface="Arial" panose="020B0604020202020204" pitchFamily="34" charset="0"/>
              <a:buChar char="•"/>
            </a:pPr>
            <a:r>
              <a:rPr lang="nl-NL" sz="2200" dirty="0">
                <a:solidFill>
                  <a:schemeClr val="bg1"/>
                </a:solidFill>
              </a:rPr>
              <a:t>Workshops van experts.</a:t>
            </a:r>
          </a:p>
          <a:p>
            <a:pPr marL="342900" indent="-342900">
              <a:buFont typeface="Arial" panose="020B0604020202020204" pitchFamily="34" charset="0"/>
              <a:buChar char="•"/>
            </a:pPr>
            <a:r>
              <a:rPr lang="nl-NL" sz="2200" dirty="0">
                <a:solidFill>
                  <a:schemeClr val="bg1"/>
                </a:solidFill>
              </a:rPr>
              <a:t>Ontmoet andere deelnemers met dezelfde interesse en skills.  </a:t>
            </a:r>
          </a:p>
          <a:p>
            <a:pPr marL="342900" indent="-342900">
              <a:buFont typeface="Arial" panose="020B0604020202020204" pitchFamily="34" charset="0"/>
              <a:buChar char="•"/>
            </a:pPr>
            <a:endParaRPr lang="nl-NL" sz="2400" dirty="0">
              <a:solidFill>
                <a:schemeClr val="bg1"/>
              </a:solidFill>
            </a:endParaRPr>
          </a:p>
        </p:txBody>
      </p:sp>
    </p:spTree>
    <p:extLst>
      <p:ext uri="{BB962C8B-B14F-4D97-AF65-F5344CB8AC3E}">
        <p14:creationId xmlns:p14="http://schemas.microsoft.com/office/powerpoint/2010/main" val="52051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7C6122-BED8-5946-BE96-94F4D9269DCD}"/>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43921428-7632-584E-8314-803E447C18B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E752A08C-F75B-0F40-B42B-D4658F9E0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89F31F94-AE5F-E846-82F1-17410E823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FB8F02BF-CE56-F943-B082-5F516A450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6944C65E-B46D-0041-A1EA-A6C0EAE72F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F6DF6249-C290-E746-8235-A8B2951E7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3" name="Tekstvak 2">
            <a:extLst>
              <a:ext uri="{FF2B5EF4-FFF2-40B4-BE49-F238E27FC236}">
                <a16:creationId xmlns:a16="http://schemas.microsoft.com/office/drawing/2014/main" id="{C78936DD-6668-2BAF-7E46-F1A695220475}"/>
              </a:ext>
            </a:extLst>
          </p:cNvPr>
          <p:cNvSpPr txBox="1"/>
          <p:nvPr/>
        </p:nvSpPr>
        <p:spPr>
          <a:xfrm>
            <a:off x="1663022" y="3629968"/>
            <a:ext cx="5650710" cy="584775"/>
          </a:xfrm>
          <a:prstGeom prst="rect">
            <a:avLst/>
          </a:prstGeom>
          <a:noFill/>
        </p:spPr>
        <p:txBody>
          <a:bodyPr wrap="square" rtlCol="0">
            <a:spAutoFit/>
          </a:bodyPr>
          <a:lstStyle/>
          <a:p>
            <a:r>
              <a:rPr lang="nl-NL" sz="3200" b="1" dirty="0">
                <a:solidFill>
                  <a:schemeClr val="bg1"/>
                </a:solidFill>
                <a:hlinkClick r:id="rId5"/>
              </a:rPr>
              <a:t>Re_B00TCMP Limburg 2024</a:t>
            </a:r>
            <a:endParaRPr lang="nl-NL" sz="3200" b="1" dirty="0">
              <a:solidFill>
                <a:schemeClr val="bg1"/>
              </a:solidFill>
            </a:endParaRPr>
          </a:p>
        </p:txBody>
      </p:sp>
      <p:pic>
        <p:nvPicPr>
          <p:cNvPr id="18" name="Afbeelding 17" descr="Afbeelding met tekst, schermopname, Lettertype, grafische vormgeving&#10;&#10;Automatisch gegenereerde beschrijving">
            <a:extLst>
              <a:ext uri="{FF2B5EF4-FFF2-40B4-BE49-F238E27FC236}">
                <a16:creationId xmlns:a16="http://schemas.microsoft.com/office/drawing/2014/main" id="{154576EA-A947-1915-0924-5B1434182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3309" y="2813537"/>
            <a:ext cx="1658920" cy="2949191"/>
          </a:xfrm>
          <a:prstGeom prst="rect">
            <a:avLst/>
          </a:prstGeom>
        </p:spPr>
      </p:pic>
    </p:spTree>
    <p:extLst>
      <p:ext uri="{BB962C8B-B14F-4D97-AF65-F5344CB8AC3E}">
        <p14:creationId xmlns:p14="http://schemas.microsoft.com/office/powerpoint/2010/main" val="3034247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7C6122-BED8-5946-BE96-94F4D9269DCD}"/>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43921428-7632-584E-8314-803E447C18B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E752A08C-F75B-0F40-B42B-D4658F9E0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89F31F94-AE5F-E846-82F1-17410E823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FB8F02BF-CE56-F943-B082-5F516A450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6944C65E-B46D-0041-A1EA-A6C0EAE72F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F6DF6249-C290-E746-8235-A8B2951E7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2" name="Rechthoek 1">
            <a:extLst>
              <a:ext uri="{FF2B5EF4-FFF2-40B4-BE49-F238E27FC236}">
                <a16:creationId xmlns:a16="http://schemas.microsoft.com/office/drawing/2014/main" id="{6ABF3820-C3FB-1D4C-A467-2210189A1D96}"/>
              </a:ext>
            </a:extLst>
          </p:cNvPr>
          <p:cNvSpPr/>
          <p:nvPr/>
        </p:nvSpPr>
        <p:spPr>
          <a:xfrm>
            <a:off x="1640541" y="2223567"/>
            <a:ext cx="9312161" cy="1508105"/>
          </a:xfrm>
          <a:prstGeom prst="rect">
            <a:avLst/>
          </a:prstGeom>
        </p:spPr>
        <p:txBody>
          <a:bodyPr wrap="square">
            <a:spAutoFit/>
          </a:bodyPr>
          <a:lstStyle/>
          <a:p>
            <a:r>
              <a:rPr lang="nl-NL" sz="2800" b="1" dirty="0">
                <a:solidFill>
                  <a:schemeClr val="bg1"/>
                </a:solidFill>
              </a:rPr>
              <a:t>Het programma </a:t>
            </a:r>
          </a:p>
          <a:p>
            <a:endParaRPr lang="nl-NL" sz="2000" dirty="0">
              <a:solidFill>
                <a:schemeClr val="bg1"/>
              </a:solidFill>
            </a:endParaRPr>
          </a:p>
          <a:p>
            <a:pPr marL="342900" indent="-342900">
              <a:buFont typeface="Arial" panose="020B0604020202020204" pitchFamily="34" charset="0"/>
              <a:buChar char="•"/>
            </a:pPr>
            <a:r>
              <a:rPr lang="nl-NL" sz="2200" dirty="0" err="1">
                <a:solidFill>
                  <a:schemeClr val="bg1"/>
                </a:solidFill>
              </a:rPr>
              <a:t>Keynote</a:t>
            </a:r>
            <a:r>
              <a:rPr lang="nl-NL" sz="2200" dirty="0">
                <a:solidFill>
                  <a:schemeClr val="bg1"/>
                </a:solidFill>
              </a:rPr>
              <a:t> presentatie van een ethisch hacker</a:t>
            </a:r>
          </a:p>
          <a:p>
            <a:pPr marL="342900" indent="-342900">
              <a:buFont typeface="Arial" panose="020B0604020202020204" pitchFamily="34" charset="0"/>
              <a:buChar char="•"/>
            </a:pPr>
            <a:endParaRPr lang="nl-NL" sz="2200" dirty="0">
              <a:solidFill>
                <a:schemeClr val="bg1"/>
              </a:solidFill>
            </a:endParaRPr>
          </a:p>
        </p:txBody>
      </p:sp>
      <p:pic>
        <p:nvPicPr>
          <p:cNvPr id="2052" name="Picture 4" descr="Dutch Institute for Vulnerability Disclosure - Wikipedia">
            <a:extLst>
              <a:ext uri="{FF2B5EF4-FFF2-40B4-BE49-F238E27FC236}">
                <a16:creationId xmlns:a16="http://schemas.microsoft.com/office/drawing/2014/main" id="{20DEA0F4-3C7A-4B8E-820E-E560ADCF2D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8650" y="4001215"/>
            <a:ext cx="2214771" cy="180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926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9C1CA-58BA-9738-4CB2-CC8B9045C5D9}"/>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15F77E45-4978-C1D5-94B9-F536A1567898}"/>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8CB0FF1E-09E7-1D6E-803D-D5FC60AE6492}"/>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7DB3D745-FCCC-FE76-E053-5396B1D03D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4986C7FD-C4B6-26BF-26D8-08D9D079E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FF090251-4953-A9A8-8DB5-011072A879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5F8CB8C2-5039-43F3-1532-DE3EEF3F49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C33DC6EF-95EE-68DE-231B-C3350A949D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2" name="Rechthoek 1">
            <a:extLst>
              <a:ext uri="{FF2B5EF4-FFF2-40B4-BE49-F238E27FC236}">
                <a16:creationId xmlns:a16="http://schemas.microsoft.com/office/drawing/2014/main" id="{07A450ED-73E3-8701-5CB6-DEA583231BA0}"/>
              </a:ext>
            </a:extLst>
          </p:cNvPr>
          <p:cNvSpPr/>
          <p:nvPr/>
        </p:nvSpPr>
        <p:spPr>
          <a:xfrm>
            <a:off x="1640541" y="2223567"/>
            <a:ext cx="9312161" cy="2185214"/>
          </a:xfrm>
          <a:prstGeom prst="rect">
            <a:avLst/>
          </a:prstGeom>
        </p:spPr>
        <p:txBody>
          <a:bodyPr wrap="square">
            <a:spAutoFit/>
          </a:bodyPr>
          <a:lstStyle/>
          <a:p>
            <a:r>
              <a:rPr lang="nl-NL" sz="2800" b="1" dirty="0">
                <a:solidFill>
                  <a:schemeClr val="bg1"/>
                </a:solidFill>
              </a:rPr>
              <a:t>Het programma </a:t>
            </a:r>
          </a:p>
          <a:p>
            <a:endParaRPr lang="nl-NL" sz="2000" dirty="0">
              <a:solidFill>
                <a:schemeClr val="bg1"/>
              </a:solidFill>
            </a:endParaRPr>
          </a:p>
          <a:p>
            <a:pPr marL="342900" indent="-342900">
              <a:buFont typeface="Arial" panose="020B0604020202020204" pitchFamily="34" charset="0"/>
              <a:buChar char="•"/>
            </a:pPr>
            <a:r>
              <a:rPr lang="nl-NL" sz="2200" dirty="0" err="1">
                <a:solidFill>
                  <a:schemeClr val="bg1"/>
                </a:solidFill>
              </a:rPr>
              <a:t>Keynote</a:t>
            </a:r>
            <a:r>
              <a:rPr lang="nl-NL" sz="2200" dirty="0">
                <a:solidFill>
                  <a:schemeClr val="bg1"/>
                </a:solidFill>
              </a:rPr>
              <a:t> presentatie van een ethisch hacker</a:t>
            </a:r>
          </a:p>
          <a:p>
            <a:pPr marL="342900" indent="-342900">
              <a:buFont typeface="Arial" panose="020B0604020202020204" pitchFamily="34" charset="0"/>
              <a:buChar char="•"/>
            </a:pPr>
            <a:r>
              <a:rPr lang="nl-NL" sz="2200" dirty="0">
                <a:solidFill>
                  <a:schemeClr val="bg1"/>
                </a:solidFill>
              </a:rPr>
              <a:t>Workshops van het Defensie Cyber Commando, cybersecurity-experts en OSINT-specialisten van de politie</a:t>
            </a:r>
          </a:p>
          <a:p>
            <a:pPr marL="342900" indent="-342900">
              <a:buFont typeface="Arial" panose="020B0604020202020204" pitchFamily="34" charset="0"/>
              <a:buChar char="•"/>
            </a:pPr>
            <a:endParaRPr lang="nl-NL" sz="2200" dirty="0">
              <a:solidFill>
                <a:schemeClr val="bg1"/>
              </a:solidFill>
            </a:endParaRPr>
          </a:p>
        </p:txBody>
      </p:sp>
      <p:pic>
        <p:nvPicPr>
          <p:cNvPr id="5122" name="Picture 2" descr="Embleem Defensie Cyber Commando | Emblemen van de krijgsmacht | Defensie.nl">
            <a:extLst>
              <a:ext uri="{FF2B5EF4-FFF2-40B4-BE49-F238E27FC236}">
                <a16:creationId xmlns:a16="http://schemas.microsoft.com/office/drawing/2014/main" id="{65F46310-3751-8C9F-CB86-F1FB2AB8E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7352" y="4474414"/>
            <a:ext cx="1552485" cy="15524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olitie gaat voortaan sneller naar slachtoffers internetoplichting toe |  Enschede | tubantia.nl">
            <a:extLst>
              <a:ext uri="{FF2B5EF4-FFF2-40B4-BE49-F238E27FC236}">
                <a16:creationId xmlns:a16="http://schemas.microsoft.com/office/drawing/2014/main" id="{6499CF2C-1C89-8DA1-D9DA-470A79764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5421" y="4408781"/>
            <a:ext cx="2587498" cy="161811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cura | LinkedIn">
            <a:extLst>
              <a:ext uri="{FF2B5EF4-FFF2-40B4-BE49-F238E27FC236}">
                <a16:creationId xmlns:a16="http://schemas.microsoft.com/office/drawing/2014/main" id="{59152068-B672-4DD6-3222-9732DAE9E6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1571" y="4408781"/>
            <a:ext cx="1618118" cy="1618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320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03CD5-6059-6FFF-7B72-48437F61C57F}"/>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BC99D90B-F816-FFA8-379C-BBDE9D0223E5}"/>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22F2C15D-8EBC-180A-0521-1964C8707548}"/>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436810C7-DBCB-693E-4785-58A2DB9B26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79988738-7290-927E-2EEE-7B9ABF7B83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10946451-8F1B-7AA6-FB17-F5223215B3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8D654E08-A727-4684-F4DA-67F6E2424D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BC2C5BCF-C957-E275-CDB4-EE807DACFA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2" name="Rechthoek 1">
            <a:extLst>
              <a:ext uri="{FF2B5EF4-FFF2-40B4-BE49-F238E27FC236}">
                <a16:creationId xmlns:a16="http://schemas.microsoft.com/office/drawing/2014/main" id="{16B64066-44B4-E3FB-665A-07AC3E6A70ED}"/>
              </a:ext>
            </a:extLst>
          </p:cNvPr>
          <p:cNvSpPr/>
          <p:nvPr/>
        </p:nvSpPr>
        <p:spPr>
          <a:xfrm>
            <a:off x="1640541" y="2223567"/>
            <a:ext cx="9312161" cy="2523768"/>
          </a:xfrm>
          <a:prstGeom prst="rect">
            <a:avLst/>
          </a:prstGeom>
        </p:spPr>
        <p:txBody>
          <a:bodyPr wrap="square">
            <a:spAutoFit/>
          </a:bodyPr>
          <a:lstStyle/>
          <a:p>
            <a:r>
              <a:rPr lang="nl-NL" sz="2800" b="1" dirty="0">
                <a:solidFill>
                  <a:schemeClr val="bg1"/>
                </a:solidFill>
              </a:rPr>
              <a:t>Het programma </a:t>
            </a:r>
          </a:p>
          <a:p>
            <a:endParaRPr lang="nl-NL" sz="2000" dirty="0">
              <a:solidFill>
                <a:schemeClr val="bg1"/>
              </a:solidFill>
            </a:endParaRPr>
          </a:p>
          <a:p>
            <a:pPr marL="342900" indent="-342900">
              <a:buFont typeface="Arial" panose="020B0604020202020204" pitchFamily="34" charset="0"/>
              <a:buChar char="•"/>
            </a:pPr>
            <a:r>
              <a:rPr lang="nl-NL" sz="2200" dirty="0" err="1">
                <a:solidFill>
                  <a:schemeClr val="bg1"/>
                </a:solidFill>
              </a:rPr>
              <a:t>Keynote</a:t>
            </a:r>
            <a:r>
              <a:rPr lang="nl-NL" sz="2200" dirty="0">
                <a:solidFill>
                  <a:schemeClr val="bg1"/>
                </a:solidFill>
              </a:rPr>
              <a:t> presentatie van een ethisch hacker</a:t>
            </a:r>
          </a:p>
          <a:p>
            <a:pPr marL="342900" indent="-342900">
              <a:buFont typeface="Arial" panose="020B0604020202020204" pitchFamily="34" charset="0"/>
              <a:buChar char="•"/>
            </a:pPr>
            <a:r>
              <a:rPr lang="nl-NL" sz="2200" dirty="0">
                <a:solidFill>
                  <a:schemeClr val="bg1"/>
                </a:solidFill>
              </a:rPr>
              <a:t>Workshops van het Defensie Cyber Commando, cybersecurity-experts en OSINT-specialisten van de politie</a:t>
            </a:r>
          </a:p>
          <a:p>
            <a:pPr marL="342900" indent="-342900">
              <a:buFont typeface="Arial" panose="020B0604020202020204" pitchFamily="34" charset="0"/>
              <a:buChar char="•"/>
            </a:pPr>
            <a:r>
              <a:rPr lang="nl-NL" sz="2200" dirty="0">
                <a:solidFill>
                  <a:schemeClr val="bg1"/>
                </a:solidFill>
              </a:rPr>
              <a:t>Gamen met de politie</a:t>
            </a:r>
          </a:p>
          <a:p>
            <a:pPr marL="342900" indent="-342900">
              <a:buFont typeface="Arial" panose="020B0604020202020204" pitchFamily="34" charset="0"/>
              <a:buChar char="•"/>
            </a:pPr>
            <a:endParaRPr lang="nl-NL" sz="2200" dirty="0">
              <a:solidFill>
                <a:schemeClr val="bg1"/>
              </a:solidFill>
            </a:endParaRPr>
          </a:p>
        </p:txBody>
      </p:sp>
      <p:pic>
        <p:nvPicPr>
          <p:cNvPr id="2050" name="Picture 2" descr="Kom erachter wat de re-BOOTCMP voor jouw gemeente kan betekenen - Wegwijzer  - Jeugd en Veiligheid">
            <a:extLst>
              <a:ext uri="{FF2B5EF4-FFF2-40B4-BE49-F238E27FC236}">
                <a16:creationId xmlns:a16="http://schemas.microsoft.com/office/drawing/2014/main" id="{C2C257E2-2DC6-28C8-B6CA-7393E3B47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6339" y="4112232"/>
            <a:ext cx="3235472" cy="218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069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091F3-F45D-3594-E4B9-E4BD190CCE3E}"/>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ED25B249-5D7B-27CE-FD6F-E8CF89387512}"/>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52AF9E93-3FD6-20BA-0090-5E5939B0EB69}"/>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764E522A-5291-6AD3-4645-DDA19BE80B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083BFCF3-9BA5-19CE-C838-3E244FC2E0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93855812-1BD9-D9BC-FF28-90B8EAEC8D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A25008F7-1795-0F25-EF15-DD094DD186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054225B7-C781-401C-BE62-5EDA8F3AAA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2" name="Rechthoek 1">
            <a:extLst>
              <a:ext uri="{FF2B5EF4-FFF2-40B4-BE49-F238E27FC236}">
                <a16:creationId xmlns:a16="http://schemas.microsoft.com/office/drawing/2014/main" id="{C2B3B4C1-F59C-F6C4-0F98-57498B6B757C}"/>
              </a:ext>
            </a:extLst>
          </p:cNvPr>
          <p:cNvSpPr/>
          <p:nvPr/>
        </p:nvSpPr>
        <p:spPr>
          <a:xfrm>
            <a:off x="1640541" y="2223567"/>
            <a:ext cx="9312161" cy="2862322"/>
          </a:xfrm>
          <a:prstGeom prst="rect">
            <a:avLst/>
          </a:prstGeom>
        </p:spPr>
        <p:txBody>
          <a:bodyPr wrap="square">
            <a:spAutoFit/>
          </a:bodyPr>
          <a:lstStyle/>
          <a:p>
            <a:r>
              <a:rPr lang="nl-NL" sz="2800" b="1" dirty="0">
                <a:solidFill>
                  <a:schemeClr val="bg1"/>
                </a:solidFill>
              </a:rPr>
              <a:t>Het programma </a:t>
            </a:r>
          </a:p>
          <a:p>
            <a:endParaRPr lang="nl-NL" sz="2000" dirty="0">
              <a:solidFill>
                <a:schemeClr val="bg1"/>
              </a:solidFill>
            </a:endParaRPr>
          </a:p>
          <a:p>
            <a:pPr marL="342900" indent="-342900">
              <a:buFont typeface="Arial" panose="020B0604020202020204" pitchFamily="34" charset="0"/>
              <a:buChar char="•"/>
            </a:pPr>
            <a:r>
              <a:rPr lang="nl-NL" sz="2200" dirty="0" err="1">
                <a:solidFill>
                  <a:schemeClr val="bg1"/>
                </a:solidFill>
              </a:rPr>
              <a:t>Keynote</a:t>
            </a:r>
            <a:r>
              <a:rPr lang="nl-NL" sz="2200" dirty="0">
                <a:solidFill>
                  <a:schemeClr val="bg1"/>
                </a:solidFill>
              </a:rPr>
              <a:t> presentatie van een ethisch hacker</a:t>
            </a:r>
          </a:p>
          <a:p>
            <a:pPr marL="342900" indent="-342900">
              <a:buFont typeface="Arial" panose="020B0604020202020204" pitchFamily="34" charset="0"/>
              <a:buChar char="•"/>
            </a:pPr>
            <a:r>
              <a:rPr lang="nl-NL" sz="2200" dirty="0">
                <a:solidFill>
                  <a:schemeClr val="bg1"/>
                </a:solidFill>
              </a:rPr>
              <a:t>Workshops van het Defensie Cyber Commando, cybersecurity-experts en OSINT-specialisten van de politie</a:t>
            </a:r>
          </a:p>
          <a:p>
            <a:pPr marL="342900" indent="-342900">
              <a:buFont typeface="Arial" panose="020B0604020202020204" pitchFamily="34" charset="0"/>
              <a:buChar char="•"/>
            </a:pPr>
            <a:r>
              <a:rPr lang="nl-NL" sz="2200" dirty="0">
                <a:solidFill>
                  <a:schemeClr val="bg1"/>
                </a:solidFill>
              </a:rPr>
              <a:t>Gamen met de politie</a:t>
            </a:r>
          </a:p>
          <a:p>
            <a:pPr marL="342900" indent="-342900">
              <a:buFont typeface="Arial" panose="020B0604020202020204" pitchFamily="34" charset="0"/>
              <a:buChar char="•"/>
            </a:pPr>
            <a:r>
              <a:rPr lang="nl-NL" sz="2200" dirty="0">
                <a:solidFill>
                  <a:schemeClr val="bg1"/>
                </a:solidFill>
              </a:rPr>
              <a:t>Stichting Cyberbreinen</a:t>
            </a:r>
          </a:p>
          <a:p>
            <a:pPr marL="342900" indent="-342900">
              <a:buFont typeface="Arial" panose="020B0604020202020204" pitchFamily="34" charset="0"/>
              <a:buChar char="•"/>
            </a:pPr>
            <a:endParaRPr lang="nl-NL" sz="2200" dirty="0">
              <a:solidFill>
                <a:schemeClr val="bg1"/>
              </a:solidFill>
            </a:endParaRPr>
          </a:p>
        </p:txBody>
      </p:sp>
      <p:pic>
        <p:nvPicPr>
          <p:cNvPr id="3074" name="Picture 2" descr="Stichting Cyberbrein.nl | LinkedIn">
            <a:extLst>
              <a:ext uri="{FF2B5EF4-FFF2-40B4-BE49-F238E27FC236}">
                <a16:creationId xmlns:a16="http://schemas.microsoft.com/office/drawing/2014/main" id="{573411AF-DDDC-8B62-2FE0-8A39E5C0AE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6777" y="4569479"/>
            <a:ext cx="1394013" cy="1394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461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278A3-1E6E-4BB8-A9C3-E54B3E3BF8FA}"/>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8721DF67-88F8-0CD0-DBAA-52F8C7FEB788}"/>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A97129FD-D58D-08F6-4DBB-E81412B5975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DC8198C4-6427-A7F9-BBC8-C721A6600D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5BDBB37D-41ED-EA38-DEAA-E380BBD10C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CC1E53A4-A466-109B-C7A5-31C0D823FA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423A75F3-96D9-F79E-A8B1-141297125B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F38900F7-D6AF-B3C7-4798-2F1B35516F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2" name="Rechthoek 1">
            <a:extLst>
              <a:ext uri="{FF2B5EF4-FFF2-40B4-BE49-F238E27FC236}">
                <a16:creationId xmlns:a16="http://schemas.microsoft.com/office/drawing/2014/main" id="{8749CD15-AD29-0ABB-B4DF-B6AA28D49370}"/>
              </a:ext>
            </a:extLst>
          </p:cNvPr>
          <p:cNvSpPr/>
          <p:nvPr/>
        </p:nvSpPr>
        <p:spPr>
          <a:xfrm>
            <a:off x="1640541" y="2223567"/>
            <a:ext cx="9312161" cy="3877985"/>
          </a:xfrm>
          <a:prstGeom prst="rect">
            <a:avLst/>
          </a:prstGeom>
        </p:spPr>
        <p:txBody>
          <a:bodyPr wrap="square">
            <a:spAutoFit/>
          </a:bodyPr>
          <a:lstStyle/>
          <a:p>
            <a:r>
              <a:rPr lang="nl-NL" sz="2800" b="1" dirty="0">
                <a:solidFill>
                  <a:schemeClr val="bg1"/>
                </a:solidFill>
              </a:rPr>
              <a:t>Het programma </a:t>
            </a:r>
          </a:p>
          <a:p>
            <a:endParaRPr lang="nl-NL" sz="2000" dirty="0">
              <a:solidFill>
                <a:schemeClr val="bg1"/>
              </a:solidFill>
            </a:endParaRPr>
          </a:p>
          <a:p>
            <a:pPr marL="342900" indent="-342900">
              <a:buFont typeface="Arial" panose="020B0604020202020204" pitchFamily="34" charset="0"/>
              <a:buChar char="•"/>
            </a:pPr>
            <a:r>
              <a:rPr lang="nl-NL" sz="2200" dirty="0" err="1">
                <a:solidFill>
                  <a:schemeClr val="bg1"/>
                </a:solidFill>
              </a:rPr>
              <a:t>Keynote</a:t>
            </a:r>
            <a:r>
              <a:rPr lang="nl-NL" sz="2200" dirty="0">
                <a:solidFill>
                  <a:schemeClr val="bg1"/>
                </a:solidFill>
              </a:rPr>
              <a:t> presentatie van een ethisch hacker</a:t>
            </a:r>
          </a:p>
          <a:p>
            <a:pPr marL="342900" indent="-342900">
              <a:buFont typeface="Arial" panose="020B0604020202020204" pitchFamily="34" charset="0"/>
              <a:buChar char="•"/>
            </a:pPr>
            <a:r>
              <a:rPr lang="nl-NL" sz="2200" dirty="0">
                <a:solidFill>
                  <a:schemeClr val="bg1"/>
                </a:solidFill>
              </a:rPr>
              <a:t>Workshops van het Defensie Cyber Commando, cybersecurity-experts en OSINT-specialisten van de politie</a:t>
            </a:r>
          </a:p>
          <a:p>
            <a:pPr marL="342900" indent="-342900">
              <a:buFont typeface="Arial" panose="020B0604020202020204" pitchFamily="34" charset="0"/>
              <a:buChar char="•"/>
            </a:pPr>
            <a:r>
              <a:rPr lang="nl-NL" sz="2200" dirty="0">
                <a:solidFill>
                  <a:schemeClr val="bg1"/>
                </a:solidFill>
              </a:rPr>
              <a:t>Gamen met de politie</a:t>
            </a:r>
          </a:p>
          <a:p>
            <a:pPr marL="342900" indent="-342900">
              <a:buFont typeface="Arial" panose="020B0604020202020204" pitchFamily="34" charset="0"/>
              <a:buChar char="•"/>
            </a:pPr>
            <a:r>
              <a:rPr lang="nl-NL" sz="2200" dirty="0">
                <a:solidFill>
                  <a:schemeClr val="bg1"/>
                </a:solidFill>
              </a:rPr>
              <a:t>Cyberbreinen</a:t>
            </a:r>
          </a:p>
          <a:p>
            <a:pPr marL="342900" indent="-342900">
              <a:buFont typeface="Arial" panose="020B0604020202020204" pitchFamily="34" charset="0"/>
              <a:buChar char="•"/>
            </a:pPr>
            <a:r>
              <a:rPr lang="nl-NL" sz="2200" dirty="0" err="1">
                <a:solidFill>
                  <a:schemeClr val="bg1"/>
                </a:solidFill>
              </a:rPr>
              <a:t>Hackchallenge</a:t>
            </a:r>
            <a:r>
              <a:rPr lang="nl-NL" sz="2200" dirty="0">
                <a:solidFill>
                  <a:schemeClr val="bg1"/>
                </a:solidFill>
              </a:rPr>
              <a:t> </a:t>
            </a:r>
          </a:p>
          <a:p>
            <a:pPr marL="342900" indent="-342900">
              <a:buFont typeface="Arial" panose="020B0604020202020204" pitchFamily="34" charset="0"/>
              <a:buChar char="•"/>
            </a:pPr>
            <a:r>
              <a:rPr lang="nl-NL" sz="2200" dirty="0">
                <a:solidFill>
                  <a:schemeClr val="bg1"/>
                </a:solidFill>
              </a:rPr>
              <a:t>Ontmoet organisaties en bedrijven </a:t>
            </a:r>
          </a:p>
          <a:p>
            <a:pPr marL="342900" indent="-342900">
              <a:buFont typeface="Arial" panose="020B0604020202020204" pitchFamily="34" charset="0"/>
              <a:buChar char="•"/>
            </a:pPr>
            <a:r>
              <a:rPr lang="nl-NL" sz="2200" dirty="0">
                <a:solidFill>
                  <a:schemeClr val="bg1"/>
                </a:solidFill>
              </a:rPr>
              <a:t>Programma voor ouders en docenten</a:t>
            </a:r>
          </a:p>
          <a:p>
            <a:pPr marL="342900" indent="-342900">
              <a:buFont typeface="Arial" panose="020B0604020202020204" pitchFamily="34" charset="0"/>
              <a:buChar char="•"/>
            </a:pPr>
            <a:endParaRPr lang="nl-NL" sz="2200" dirty="0">
              <a:solidFill>
                <a:schemeClr val="bg1"/>
              </a:solidFill>
            </a:endParaRPr>
          </a:p>
        </p:txBody>
      </p:sp>
      <p:pic>
        <p:nvPicPr>
          <p:cNvPr id="1026" name="Picture 2" descr="Studenten tonen innovatieve IT-projecten tijdens Expo in de Dutch  Innovation Factory - Dutch Innovation Park">
            <a:extLst>
              <a:ext uri="{FF2B5EF4-FFF2-40B4-BE49-F238E27FC236}">
                <a16:creationId xmlns:a16="http://schemas.microsoft.com/office/drawing/2014/main" id="{60340833-CF9E-3D03-50B9-7ED7208E4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3536" y="4381562"/>
            <a:ext cx="2606571" cy="1464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385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3B7C6122-BED8-5946-BE96-94F4D9269DCD}"/>
              </a:ext>
            </a:extLst>
          </p:cNvPr>
          <p:cNvPicPr>
            <a:picLocks noChangeAspect="1"/>
          </p:cNvPicPr>
          <p:nvPr/>
        </p:nvPicPr>
        <p:blipFill rotWithShape="1">
          <a:blip r:embed="rId3">
            <a:extLst>
              <a:ext uri="{28A0092B-C50C-407E-A947-70E740481C1C}">
                <a14:useLocalDpi xmlns:a14="http://schemas.microsoft.com/office/drawing/2010/main" val="0"/>
              </a:ext>
            </a:extLst>
          </a:blip>
          <a:srcRect l="5728" t="13000" r="17548" b="17951"/>
          <a:stretch/>
        </p:blipFill>
        <p:spPr>
          <a:xfrm>
            <a:off x="0" y="0"/>
            <a:ext cx="12192000" cy="6858000"/>
          </a:xfrm>
          <a:prstGeom prst="rect">
            <a:avLst/>
          </a:prstGeom>
        </p:spPr>
      </p:pic>
      <p:pic>
        <p:nvPicPr>
          <p:cNvPr id="7" name="Afbeelding 6">
            <a:extLst>
              <a:ext uri="{FF2B5EF4-FFF2-40B4-BE49-F238E27FC236}">
                <a16:creationId xmlns:a16="http://schemas.microsoft.com/office/drawing/2014/main" id="{43921428-7632-584E-8314-803E447C18B4}"/>
              </a:ext>
            </a:extLst>
          </p:cNvPr>
          <p:cNvPicPr>
            <a:picLocks noChangeAspect="1"/>
          </p:cNvPicPr>
          <p:nvPr/>
        </p:nvPicPr>
        <p:blipFill rotWithShape="1">
          <a:blip r:embed="rId3">
            <a:extLst>
              <a:ext uri="{28A0092B-C50C-407E-A947-70E740481C1C}">
                <a14:useLocalDpi xmlns:a14="http://schemas.microsoft.com/office/drawing/2010/main" val="0"/>
              </a:ext>
            </a:extLst>
          </a:blip>
          <a:srcRect l="1634" t="30849" r="79902" b="10588"/>
          <a:stretch/>
        </p:blipFill>
        <p:spPr>
          <a:xfrm>
            <a:off x="0" y="922571"/>
            <a:ext cx="2994212" cy="5935429"/>
          </a:xfrm>
          <a:prstGeom prst="rect">
            <a:avLst/>
          </a:prstGeom>
        </p:spPr>
      </p:pic>
      <p:pic>
        <p:nvPicPr>
          <p:cNvPr id="9" name="Afbeelding 8">
            <a:extLst>
              <a:ext uri="{FF2B5EF4-FFF2-40B4-BE49-F238E27FC236}">
                <a16:creationId xmlns:a16="http://schemas.microsoft.com/office/drawing/2014/main" id="{E752A08C-F75B-0F40-B42B-D4658F9E0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308" t="13453" r="7516" b="12418"/>
          <a:stretch/>
        </p:blipFill>
        <p:spPr>
          <a:xfrm>
            <a:off x="9950824" y="0"/>
            <a:ext cx="2241176" cy="6418916"/>
          </a:xfrm>
          <a:prstGeom prst="rect">
            <a:avLst/>
          </a:prstGeom>
        </p:spPr>
      </p:pic>
      <p:pic>
        <p:nvPicPr>
          <p:cNvPr id="11" name="Afbeelding 10">
            <a:extLst>
              <a:ext uri="{FF2B5EF4-FFF2-40B4-BE49-F238E27FC236}">
                <a16:creationId xmlns:a16="http://schemas.microsoft.com/office/drawing/2014/main" id="{89F31F94-AE5F-E846-82F1-17410E823A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2994212" y="2090829"/>
            <a:ext cx="2528047" cy="4767172"/>
          </a:xfrm>
          <a:prstGeom prst="rect">
            <a:avLst/>
          </a:prstGeom>
        </p:spPr>
      </p:pic>
      <p:pic>
        <p:nvPicPr>
          <p:cNvPr id="12" name="Afbeelding 11">
            <a:extLst>
              <a:ext uri="{FF2B5EF4-FFF2-40B4-BE49-F238E27FC236}">
                <a16:creationId xmlns:a16="http://schemas.microsoft.com/office/drawing/2014/main" id="{FB8F02BF-CE56-F943-B082-5F516A4509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5405719" y="2090829"/>
            <a:ext cx="2528047" cy="4767172"/>
          </a:xfrm>
          <a:prstGeom prst="rect">
            <a:avLst/>
          </a:prstGeom>
        </p:spPr>
      </p:pic>
      <p:pic>
        <p:nvPicPr>
          <p:cNvPr id="13" name="Afbeelding 12">
            <a:extLst>
              <a:ext uri="{FF2B5EF4-FFF2-40B4-BE49-F238E27FC236}">
                <a16:creationId xmlns:a16="http://schemas.microsoft.com/office/drawing/2014/main" id="{6944C65E-B46D-0041-A1EA-A6C0EAE72F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51" t="17516" r="80393" b="30719"/>
          <a:stretch/>
        </p:blipFill>
        <p:spPr>
          <a:xfrm>
            <a:off x="7933764" y="2090828"/>
            <a:ext cx="2528047" cy="4767172"/>
          </a:xfrm>
          <a:prstGeom prst="rect">
            <a:avLst/>
          </a:prstGeom>
        </p:spPr>
      </p:pic>
      <p:pic>
        <p:nvPicPr>
          <p:cNvPr id="14" name="Afbeelding 13">
            <a:extLst>
              <a:ext uri="{FF2B5EF4-FFF2-40B4-BE49-F238E27FC236}">
                <a16:creationId xmlns:a16="http://schemas.microsoft.com/office/drawing/2014/main" id="{F6DF6249-C290-E746-8235-A8B2951E7B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51" t="17516" r="80393" b="30719"/>
          <a:stretch/>
        </p:blipFill>
        <p:spPr>
          <a:xfrm>
            <a:off x="9081247" y="4474414"/>
            <a:ext cx="2528047" cy="2366683"/>
          </a:xfrm>
          <a:prstGeom prst="rect">
            <a:avLst/>
          </a:prstGeom>
        </p:spPr>
      </p:pic>
      <p:sp>
        <p:nvSpPr>
          <p:cNvPr id="2" name="Rechthoek 1">
            <a:extLst>
              <a:ext uri="{FF2B5EF4-FFF2-40B4-BE49-F238E27FC236}">
                <a16:creationId xmlns:a16="http://schemas.microsoft.com/office/drawing/2014/main" id="{B8CC47E6-6203-4105-14BE-170AFE99EC22}"/>
              </a:ext>
            </a:extLst>
          </p:cNvPr>
          <p:cNvSpPr/>
          <p:nvPr/>
        </p:nvSpPr>
        <p:spPr>
          <a:xfrm>
            <a:off x="1497106" y="2565211"/>
            <a:ext cx="9312161" cy="2185214"/>
          </a:xfrm>
          <a:prstGeom prst="rect">
            <a:avLst/>
          </a:prstGeom>
        </p:spPr>
        <p:txBody>
          <a:bodyPr wrap="square">
            <a:spAutoFit/>
          </a:bodyPr>
          <a:lstStyle/>
          <a:p>
            <a:r>
              <a:rPr lang="nl-NL" sz="2800" b="1" dirty="0">
                <a:solidFill>
                  <a:schemeClr val="bg1"/>
                </a:solidFill>
              </a:rPr>
              <a:t>Hoe doe je mee?</a:t>
            </a:r>
          </a:p>
          <a:p>
            <a:endParaRPr lang="nl-NL" sz="2000" dirty="0">
              <a:solidFill>
                <a:schemeClr val="bg1"/>
              </a:solidFill>
            </a:endParaRPr>
          </a:p>
          <a:p>
            <a:pPr marL="342900" indent="-342900">
              <a:buFont typeface="Arial" panose="020B0604020202020204" pitchFamily="34" charset="0"/>
              <a:buChar char="•"/>
            </a:pPr>
            <a:r>
              <a:rPr lang="nl-NL" sz="2200" dirty="0">
                <a:solidFill>
                  <a:schemeClr val="bg1"/>
                </a:solidFill>
              </a:rPr>
              <a:t>Doe de re_B00TCHALLENGE en test je skills!</a:t>
            </a:r>
          </a:p>
          <a:p>
            <a:pPr marL="342900" indent="-342900">
              <a:buFont typeface="Arial" panose="020B0604020202020204" pitchFamily="34" charset="0"/>
              <a:buChar char="•"/>
            </a:pPr>
            <a:r>
              <a:rPr lang="nl-NL" sz="2200" dirty="0">
                <a:solidFill>
                  <a:schemeClr val="bg1"/>
                </a:solidFill>
              </a:rPr>
              <a:t>Exclusieve toegang.</a:t>
            </a:r>
          </a:p>
          <a:p>
            <a:pPr marL="342900" indent="-342900">
              <a:buFont typeface="Arial" panose="020B0604020202020204" pitchFamily="34" charset="0"/>
              <a:buChar char="•"/>
            </a:pPr>
            <a:r>
              <a:rPr lang="nl-NL" sz="2200" dirty="0">
                <a:solidFill>
                  <a:schemeClr val="bg1"/>
                </a:solidFill>
              </a:rPr>
              <a:t>Vergeet je gegevens niet in te vullen. </a:t>
            </a:r>
          </a:p>
          <a:p>
            <a:pPr marL="342900" indent="-342900">
              <a:buFont typeface="Arial" panose="020B0604020202020204" pitchFamily="34" charset="0"/>
              <a:buChar char="•"/>
            </a:pPr>
            <a:endParaRPr lang="nl-NL" sz="2200" dirty="0">
              <a:solidFill>
                <a:schemeClr val="bg1"/>
              </a:solidFill>
            </a:endParaRPr>
          </a:p>
        </p:txBody>
      </p:sp>
      <p:pic>
        <p:nvPicPr>
          <p:cNvPr id="8" name="Afbeelding 7" descr="Afbeelding met tekst, schermopname, Lettertype, grafische vormgeving&#10;&#10;Automatisch gegenereerde beschrijving">
            <a:extLst>
              <a:ext uri="{FF2B5EF4-FFF2-40B4-BE49-F238E27FC236}">
                <a16:creationId xmlns:a16="http://schemas.microsoft.com/office/drawing/2014/main" id="{C31881A5-971E-BD08-08EF-D2D4064D46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6740" y="3202307"/>
            <a:ext cx="1561308" cy="2775658"/>
          </a:xfrm>
          <a:prstGeom prst="rect">
            <a:avLst/>
          </a:prstGeom>
        </p:spPr>
      </p:pic>
    </p:spTree>
    <p:extLst>
      <p:ext uri="{BB962C8B-B14F-4D97-AF65-F5344CB8AC3E}">
        <p14:creationId xmlns:p14="http://schemas.microsoft.com/office/powerpoint/2010/main" val="232832738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rchief xmlns="a8c941f6-bf32-4c67-8466-cbfbf71c1140">true</Archief>
    <lcf76f155ced4ddcb4097134ff3c332f xmlns="06924366-45f1-471a-9ad4-5eefbedfe756">
      <Terms xmlns="http://schemas.microsoft.com/office/infopath/2007/PartnerControls"/>
    </lcf76f155ced4ddcb4097134ff3c332f>
    <TaxCatchAll xmlns="458098ab-4ca4-4dab-a438-68b7f54cdf6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10D8E624259E4094C4257162ECB844" ma:contentTypeVersion="13" ma:contentTypeDescription="Een nieuw document maken." ma:contentTypeScope="" ma:versionID="841438722dc86703dfdf10364ba37927">
  <xsd:schema xmlns:xsd="http://www.w3.org/2001/XMLSchema" xmlns:xs="http://www.w3.org/2001/XMLSchema" xmlns:p="http://schemas.microsoft.com/office/2006/metadata/properties" xmlns:ns2="a8c941f6-bf32-4c67-8466-cbfbf71c1140" xmlns:ns3="06924366-45f1-471a-9ad4-5eefbedfe756" xmlns:ns4="458098ab-4ca4-4dab-a438-68b7f54cdf66" targetNamespace="http://schemas.microsoft.com/office/2006/metadata/properties" ma:root="true" ma:fieldsID="76789b7a5b7de491450834661b3ca296" ns2:_="" ns3:_="" ns4:_="">
    <xsd:import namespace="a8c941f6-bf32-4c67-8466-cbfbf71c1140"/>
    <xsd:import namespace="06924366-45f1-471a-9ad4-5eefbedfe756"/>
    <xsd:import namespace="458098ab-4ca4-4dab-a438-68b7f54cdf66"/>
    <xsd:element name="properties">
      <xsd:complexType>
        <xsd:sequence>
          <xsd:element name="documentManagement">
            <xsd:complexType>
              <xsd:all>
                <xsd:element ref="ns2:Archief"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c941f6-bf32-4c67-8466-cbfbf71c1140" elementFormDefault="qualified">
    <xsd:import namespace="http://schemas.microsoft.com/office/2006/documentManagement/types"/>
    <xsd:import namespace="http://schemas.microsoft.com/office/infopath/2007/PartnerControls"/>
    <xsd:element name="Archief" ma:index="8" nillable="true" ma:displayName="Archief" ma:default="1" ma:internalName="Archief">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924366-45f1-471a-9ad4-5eefbedfe756"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79f07edd-d75e-44de-876f-dcd89afb9b3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8098ab-4ca4-4dab-a438-68b7f54cdf6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b379354-3a45-497a-8b87-b19fc5331b6c}" ma:internalName="TaxCatchAll" ma:showField="CatchAllData" ma:web="458098ab-4ca4-4dab-a438-68b7f54cdf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5B799C-6FBD-43C1-BB8F-030A3BE79445}">
  <ds:schemaRefs>
    <ds:schemaRef ds:uri="http://purl.org/dc/elements/1.1/"/>
    <ds:schemaRef ds:uri="http://purl.org/dc/terms/"/>
    <ds:schemaRef ds:uri="a8c941f6-bf32-4c67-8466-cbfbf71c1140"/>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infopath/2007/PartnerControls"/>
    <ds:schemaRef ds:uri="458098ab-4ca4-4dab-a438-68b7f54cdf66"/>
    <ds:schemaRef ds:uri="06924366-45f1-471a-9ad4-5eefbedfe756"/>
  </ds:schemaRefs>
</ds:datastoreItem>
</file>

<file path=customXml/itemProps2.xml><?xml version="1.0" encoding="utf-8"?>
<ds:datastoreItem xmlns:ds="http://schemas.openxmlformats.org/officeDocument/2006/customXml" ds:itemID="{AEE599B7-39DF-425F-A029-2CAFE76E5A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c941f6-bf32-4c67-8466-cbfbf71c1140"/>
    <ds:schemaRef ds:uri="06924366-45f1-471a-9ad4-5eefbedfe756"/>
    <ds:schemaRef ds:uri="458098ab-4ca4-4dab-a438-68b7f54cdf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68A37B-4F82-4058-A83C-E1E34CD10E8A}">
  <ds:schemaRefs>
    <ds:schemaRef ds:uri="http://schemas.microsoft.com/sharepoint/v3/contenttype/forms"/>
  </ds:schemaRefs>
</ds:datastoreItem>
</file>

<file path=docMetadata/LabelInfo.xml><?xml version="1.0" encoding="utf-8"?>
<clbl:labelList xmlns:clbl="http://schemas.microsoft.com/office/2020/mipLabelMetadata">
  <clbl:label id="{8832eccc-8a64-4f2d-9156-75c175b095ab}" enabled="0" method="" siteId="{8832eccc-8a64-4f2d-9156-75c175b095ab}" removed="1"/>
</clbl:labelList>
</file>

<file path=docProps/app.xml><?xml version="1.0" encoding="utf-8"?>
<Properties xmlns="http://schemas.openxmlformats.org/officeDocument/2006/extended-properties" xmlns:vt="http://schemas.openxmlformats.org/officeDocument/2006/docPropsVTypes">
  <Template/>
  <TotalTime>4590</TotalTime>
  <Words>1595</Words>
  <Application>Microsoft Office PowerPoint</Application>
  <PresentationFormat>Breedbeeld</PresentationFormat>
  <Paragraphs>109</Paragraphs>
  <Slides>11</Slides>
  <Notes>11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Politie Nederland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Bouma, Noortje (L.L.A.)</dc:creator>
  <cp:lastModifiedBy>Schraa T.S. (Tim)</cp:lastModifiedBy>
  <cp:revision>109</cp:revision>
  <cp:lastPrinted>2021-12-07T20:54:49Z</cp:lastPrinted>
  <dcterms:created xsi:type="dcterms:W3CDTF">2021-10-12T21:48:33Z</dcterms:created>
  <dcterms:modified xsi:type="dcterms:W3CDTF">2025-02-25T08:41:44Z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0x0101009510D8E624259E4094C4257162ECB844</vt:lpwstr>
  </property>
  <property fmtid="{D5CDD505-2E9C-101B-9397-08002B2CF9AE}" pid="3" name="MediaServiceImageTags">
    <vt:lpwstr/>
  </property>
</Properties>
</file>